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4" r:id="rId2"/>
  </p:sldMasterIdLst>
  <p:notesMasterIdLst>
    <p:notesMasterId r:id="rId28"/>
  </p:notesMasterIdLst>
  <p:sldIdLst>
    <p:sldId id="256" r:id="rId3"/>
    <p:sldId id="265" r:id="rId4"/>
    <p:sldId id="273" r:id="rId5"/>
    <p:sldId id="258" r:id="rId6"/>
    <p:sldId id="296" r:id="rId7"/>
    <p:sldId id="287" r:id="rId8"/>
    <p:sldId id="279" r:id="rId9"/>
    <p:sldId id="280" r:id="rId10"/>
    <p:sldId id="282" r:id="rId11"/>
    <p:sldId id="292" r:id="rId12"/>
    <p:sldId id="283" r:id="rId13"/>
    <p:sldId id="284" r:id="rId14"/>
    <p:sldId id="257" r:id="rId15"/>
    <p:sldId id="270" r:id="rId16"/>
    <p:sldId id="274" r:id="rId17"/>
    <p:sldId id="290" r:id="rId18"/>
    <p:sldId id="288" r:id="rId19"/>
    <p:sldId id="291" r:id="rId20"/>
    <p:sldId id="276" r:id="rId21"/>
    <p:sldId id="289" r:id="rId22"/>
    <p:sldId id="295" r:id="rId23"/>
    <p:sldId id="297" r:id="rId24"/>
    <p:sldId id="294" r:id="rId25"/>
    <p:sldId id="286" r:id="rId26"/>
    <p:sldId id="293" r:id="rId27"/>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7902"/>
    <a:srgbClr val="DA7E02"/>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461" autoAdjust="0"/>
    <p:restoredTop sz="94674"/>
  </p:normalViewPr>
  <p:slideViewPr>
    <p:cSldViewPr>
      <p:cViewPr varScale="1">
        <p:scale>
          <a:sx n="124" d="100"/>
          <a:sy n="124" d="100"/>
        </p:scale>
        <p:origin x="1064"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lstStyle>
          <a:p>
            <a:fld id="{2447E72A-D913-4DC2-9E0A-E520CE8FCC86}" type="datetimeFigureOut">
              <a:rPr lang="en-US" smtClean="0"/>
              <a:pPr/>
              <a:t>1/15/23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lstStyle>
          <a:p>
            <a:fld id="{A5D78FC6-CE17-4259-A63C-DDFC12E048F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Place and period are the context, a sort of holding tank, for the characters and their identities. Periods come with different norms and customs, places with customs and legacy. A story set in the American south in 1890 will be very different from one set in New York in 1920.</a:t>
            </a:r>
          </a:p>
        </p:txBody>
      </p:sp>
      <p:sp>
        <p:nvSpPr>
          <p:cNvPr id="4" name="Slide Number Placeholder 3"/>
          <p:cNvSpPr>
            <a:spLocks noGrp="1"/>
          </p:cNvSpPr>
          <p:nvPr>
            <p:ph type="sldNum" sz="quarter" idx="10"/>
          </p:nvPr>
        </p:nvSpPr>
        <p:spPr/>
        <p:txBody>
          <a:bodyPr/>
          <a:lstStyle/>
          <a:p>
            <a:fld id="{A5D78FC6-CE17-4259-A63C-DDFC12E048FC}" type="slidenum">
              <a:rPr lang="en-US" smtClean="0"/>
              <a:pPr/>
              <a:t>3</a:t>
            </a:fld>
            <a:endParaRPr lang="en-US"/>
          </a:p>
        </p:txBody>
      </p:sp>
    </p:spTree>
    <p:extLst>
      <p:ext uri="{BB962C8B-B14F-4D97-AF65-F5344CB8AC3E}">
        <p14:creationId xmlns:p14="http://schemas.microsoft.com/office/powerpoint/2010/main" val="2248120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Examples of movies: Fargo by Coen brothers. The Yearling for rural American dialect, Valley Girl for contemporary teenagers, Spike Lee movies set in Brooklyn. Interviews with celebrities from different regions/countries: Dolly Parton, Australian actors.</a:t>
            </a:r>
          </a:p>
        </p:txBody>
      </p:sp>
      <p:sp>
        <p:nvSpPr>
          <p:cNvPr id="4" name="Slide Number Placeholder 3"/>
          <p:cNvSpPr>
            <a:spLocks noGrp="1"/>
          </p:cNvSpPr>
          <p:nvPr>
            <p:ph type="sldNum" sz="quarter" idx="10"/>
          </p:nvPr>
        </p:nvSpPr>
        <p:spPr/>
        <p:txBody>
          <a:bodyPr/>
          <a:lstStyle/>
          <a:p>
            <a:fld id="{A5D78FC6-CE17-4259-A63C-DDFC12E048F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Use thesaurus to find other and less common synonyms. Use </a:t>
            </a:r>
            <a:r>
              <a:rPr lang="en-US" dirty="0" err="1"/>
              <a:t>Ngram</a:t>
            </a:r>
            <a:r>
              <a:rPr lang="en-US" dirty="0"/>
              <a:t> to: confirm words in use during a time period (snazzy, snappy, jazzy), check style (drug store, drugstore), common usage (limousine, limo). Use slang dictionary to find slang for words (shoes).</a:t>
            </a:r>
          </a:p>
        </p:txBody>
      </p:sp>
      <p:sp>
        <p:nvSpPr>
          <p:cNvPr id="4" name="Slide Number Placeholder 3"/>
          <p:cNvSpPr>
            <a:spLocks noGrp="1"/>
          </p:cNvSpPr>
          <p:nvPr>
            <p:ph type="sldNum" sz="quarter" idx="10"/>
          </p:nvPr>
        </p:nvSpPr>
        <p:spPr/>
        <p:txBody>
          <a:bodyPr/>
          <a:lstStyle/>
          <a:p>
            <a:fld id="{A5D78FC6-CE17-4259-A63C-DDFC12E048FC}" type="slidenum">
              <a:rPr lang="en-US" smtClean="0"/>
              <a:pPr/>
              <a:t>5</a:t>
            </a:fld>
            <a:endParaRPr lang="en-US"/>
          </a:p>
        </p:txBody>
      </p:sp>
    </p:spTree>
    <p:extLst>
      <p:ext uri="{BB962C8B-B14F-4D97-AF65-F5344CB8AC3E}">
        <p14:creationId xmlns:p14="http://schemas.microsoft.com/office/powerpoint/2010/main" val="74545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6</a:t>
            </a:fld>
            <a:endParaRPr lang="en-US"/>
          </a:p>
        </p:txBody>
      </p:sp>
    </p:spTree>
    <p:extLst>
      <p:ext uri="{BB962C8B-B14F-4D97-AF65-F5344CB8AC3E}">
        <p14:creationId xmlns:p14="http://schemas.microsoft.com/office/powerpoint/2010/main" val="22292536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7</a:t>
            </a:fld>
            <a:endParaRPr lang="en-US"/>
          </a:p>
        </p:txBody>
      </p:sp>
    </p:spTree>
    <p:extLst>
      <p:ext uri="{BB962C8B-B14F-4D97-AF65-F5344CB8AC3E}">
        <p14:creationId xmlns:p14="http://schemas.microsoft.com/office/powerpoint/2010/main" val="2654624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8</a:t>
            </a:fld>
            <a:endParaRPr lang="en-US"/>
          </a:p>
        </p:txBody>
      </p:sp>
    </p:spTree>
    <p:extLst>
      <p:ext uri="{BB962C8B-B14F-4D97-AF65-F5344CB8AC3E}">
        <p14:creationId xmlns:p14="http://schemas.microsoft.com/office/powerpoint/2010/main" val="704507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9</a:t>
            </a:fld>
            <a:endParaRPr lang="en-US"/>
          </a:p>
        </p:txBody>
      </p:sp>
    </p:spTree>
    <p:extLst>
      <p:ext uri="{BB962C8B-B14F-4D97-AF65-F5344CB8AC3E}">
        <p14:creationId xmlns:p14="http://schemas.microsoft.com/office/powerpoint/2010/main" val="797399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anose="02020603050405020304" pitchFamily="18" charset="0"/>
              </a:rPr>
              <a:t>For instance, when I searched for Tahiti I found 4 lists about Pacific Islands and the South Pacific.</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10</a:t>
            </a:fld>
            <a:endParaRPr lang="en-US"/>
          </a:p>
        </p:txBody>
      </p:sp>
    </p:spTree>
    <p:extLst>
      <p:ext uri="{BB962C8B-B14F-4D97-AF65-F5344CB8AC3E}">
        <p14:creationId xmlns:p14="http://schemas.microsoft.com/office/powerpoint/2010/main" val="12662547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11</a:t>
            </a:fld>
            <a:endParaRPr lang="en-US"/>
          </a:p>
        </p:txBody>
      </p:sp>
    </p:spTree>
    <p:extLst>
      <p:ext uri="{BB962C8B-B14F-4D97-AF65-F5344CB8AC3E}">
        <p14:creationId xmlns:p14="http://schemas.microsoft.com/office/powerpoint/2010/main" val="179013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When I needed to know if there was an ice rink in New Haven, CT, in 1920 I turned to a librarian there.</a:t>
            </a:r>
          </a:p>
        </p:txBody>
      </p:sp>
      <p:sp>
        <p:nvSpPr>
          <p:cNvPr id="4" name="Slide Number Placeholder 3"/>
          <p:cNvSpPr>
            <a:spLocks noGrp="1"/>
          </p:cNvSpPr>
          <p:nvPr>
            <p:ph type="sldNum" sz="quarter" idx="10"/>
          </p:nvPr>
        </p:nvSpPr>
        <p:spPr/>
        <p:txBody>
          <a:bodyPr/>
          <a:lstStyle/>
          <a:p>
            <a:fld id="{A5D78FC6-CE17-4259-A63C-DDFC12E048FC}" type="slidenum">
              <a:rPr lang="en-US" smtClean="0"/>
              <a:pPr/>
              <a:t>12</a:t>
            </a:fld>
            <a:endParaRPr lang="en-US"/>
          </a:p>
        </p:txBody>
      </p:sp>
    </p:spTree>
    <p:extLst>
      <p:ext uri="{BB962C8B-B14F-4D97-AF65-F5344CB8AC3E}">
        <p14:creationId xmlns:p14="http://schemas.microsoft.com/office/powerpoint/2010/main" val="1179772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QUIZ 1. This is from a hard-boiled detective novel set in San Francisco, published in 1930.</a:t>
            </a:r>
          </a:p>
        </p:txBody>
      </p:sp>
      <p:sp>
        <p:nvSpPr>
          <p:cNvPr id="4" name="Slide Number Placeholder 3"/>
          <p:cNvSpPr>
            <a:spLocks noGrp="1"/>
          </p:cNvSpPr>
          <p:nvPr>
            <p:ph type="sldNum" sz="quarter" idx="10"/>
          </p:nvPr>
        </p:nvSpPr>
        <p:spPr/>
        <p:txBody>
          <a:bodyPr/>
          <a:lstStyle/>
          <a:p>
            <a:fld id="{A5D78FC6-CE17-4259-A63C-DDFC12E048FC}" type="slidenum">
              <a:rPr lang="en-US" smtClean="0"/>
              <a:pPr/>
              <a:t>14</a:t>
            </a:fld>
            <a:endParaRPr lang="en-US"/>
          </a:p>
        </p:txBody>
      </p:sp>
    </p:spTree>
    <p:extLst>
      <p:ext uri="{BB962C8B-B14F-4D97-AF65-F5344CB8AC3E}">
        <p14:creationId xmlns:p14="http://schemas.microsoft.com/office/powerpoint/2010/main" val="1449698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15</a:t>
            </a:fld>
            <a:endParaRPr lang="en-US"/>
          </a:p>
        </p:txBody>
      </p:sp>
    </p:spTree>
    <p:extLst>
      <p:ext uri="{BB962C8B-B14F-4D97-AF65-F5344CB8AC3E}">
        <p14:creationId xmlns:p14="http://schemas.microsoft.com/office/powerpoint/2010/main" val="38773777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16</a:t>
            </a:fld>
            <a:endParaRPr lang="en-US"/>
          </a:p>
        </p:txBody>
      </p:sp>
    </p:spTree>
    <p:extLst>
      <p:ext uri="{BB962C8B-B14F-4D97-AF65-F5344CB8AC3E}">
        <p14:creationId xmlns:p14="http://schemas.microsoft.com/office/powerpoint/2010/main" val="26576308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u="sng" dirty="0"/>
              <a:t>Their Eyes Were Watching God </a:t>
            </a:r>
            <a:r>
              <a:rPr lang="en-US" dirty="0"/>
              <a:t>by Zora Neale Hurston and other older novels use a lot of dialect.</a:t>
            </a:r>
          </a:p>
        </p:txBody>
      </p:sp>
      <p:sp>
        <p:nvSpPr>
          <p:cNvPr id="4" name="Slide Number Placeholder 3"/>
          <p:cNvSpPr>
            <a:spLocks noGrp="1"/>
          </p:cNvSpPr>
          <p:nvPr>
            <p:ph type="sldNum" sz="quarter" idx="10"/>
          </p:nvPr>
        </p:nvSpPr>
        <p:spPr/>
        <p:txBody>
          <a:bodyPr/>
          <a:lstStyle/>
          <a:p>
            <a:fld id="{A5D78FC6-CE17-4259-A63C-DDFC12E048FC}" type="slidenum">
              <a:rPr lang="en-US" smtClean="0"/>
              <a:pPr/>
              <a:t>17</a:t>
            </a:fld>
            <a:endParaRPr lang="en-US"/>
          </a:p>
        </p:txBody>
      </p:sp>
    </p:spTree>
    <p:extLst>
      <p:ext uri="{BB962C8B-B14F-4D97-AF65-F5344CB8AC3E}">
        <p14:creationId xmlns:p14="http://schemas.microsoft.com/office/powerpoint/2010/main" val="11775750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QUIZ 2. Novel set in a small town in the fictional county Holt in eastern Colorado around the 1990s. Characters are Addie and Louis.</a:t>
            </a:r>
          </a:p>
        </p:txBody>
      </p:sp>
      <p:sp>
        <p:nvSpPr>
          <p:cNvPr id="4" name="Slide Number Placeholder 3"/>
          <p:cNvSpPr>
            <a:spLocks noGrp="1"/>
          </p:cNvSpPr>
          <p:nvPr>
            <p:ph type="sldNum" sz="quarter" idx="10"/>
          </p:nvPr>
        </p:nvSpPr>
        <p:spPr/>
        <p:txBody>
          <a:bodyPr/>
          <a:lstStyle/>
          <a:p>
            <a:fld id="{A5D78FC6-CE17-4259-A63C-DDFC12E048FC}" type="slidenum">
              <a:rPr lang="en-US" smtClean="0"/>
              <a:pPr/>
              <a:t>18</a:t>
            </a:fld>
            <a:endParaRPr lang="en-US"/>
          </a:p>
        </p:txBody>
      </p:sp>
    </p:spTree>
    <p:extLst>
      <p:ext uri="{BB962C8B-B14F-4D97-AF65-F5344CB8AC3E}">
        <p14:creationId xmlns:p14="http://schemas.microsoft.com/office/powerpoint/2010/main" val="29995383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19</a:t>
            </a:fld>
            <a:endParaRPr lang="en-US"/>
          </a:p>
        </p:txBody>
      </p:sp>
    </p:spTree>
    <p:extLst>
      <p:ext uri="{BB962C8B-B14F-4D97-AF65-F5344CB8AC3E}">
        <p14:creationId xmlns:p14="http://schemas.microsoft.com/office/powerpoint/2010/main" val="2461391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QUIZ 3. Novel set in 1870s, Characters here are young girl named Mattie and a Texas Ranger.</a:t>
            </a:r>
          </a:p>
        </p:txBody>
      </p:sp>
      <p:sp>
        <p:nvSpPr>
          <p:cNvPr id="4" name="Slide Number Placeholder 3"/>
          <p:cNvSpPr>
            <a:spLocks noGrp="1"/>
          </p:cNvSpPr>
          <p:nvPr>
            <p:ph type="sldNum" sz="quarter" idx="10"/>
          </p:nvPr>
        </p:nvSpPr>
        <p:spPr/>
        <p:txBody>
          <a:bodyPr/>
          <a:lstStyle/>
          <a:p>
            <a:fld id="{A5D78FC6-CE17-4259-A63C-DDFC12E048FC}" type="slidenum">
              <a:rPr lang="en-US" smtClean="0"/>
              <a:pPr/>
              <a:t>20</a:t>
            </a:fld>
            <a:endParaRPr lang="en-US"/>
          </a:p>
        </p:txBody>
      </p:sp>
    </p:spTree>
    <p:extLst>
      <p:ext uri="{BB962C8B-B14F-4D97-AF65-F5344CB8AC3E}">
        <p14:creationId xmlns:p14="http://schemas.microsoft.com/office/powerpoint/2010/main" val="5990408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QUIZ 4. Novel set in Belgian Congo 1959. Characters here a missionary and African woman.</a:t>
            </a:r>
          </a:p>
        </p:txBody>
      </p:sp>
      <p:sp>
        <p:nvSpPr>
          <p:cNvPr id="4" name="Slide Number Placeholder 3"/>
          <p:cNvSpPr>
            <a:spLocks noGrp="1"/>
          </p:cNvSpPr>
          <p:nvPr>
            <p:ph type="sldNum" sz="quarter" idx="10"/>
          </p:nvPr>
        </p:nvSpPr>
        <p:spPr/>
        <p:txBody>
          <a:bodyPr/>
          <a:lstStyle/>
          <a:p>
            <a:fld id="{A5D78FC6-CE17-4259-A63C-DDFC12E048FC}" type="slidenum">
              <a:rPr lang="en-US" smtClean="0"/>
              <a:pPr/>
              <a:t>21</a:t>
            </a:fld>
            <a:endParaRPr lang="en-US"/>
          </a:p>
        </p:txBody>
      </p:sp>
    </p:spTree>
    <p:extLst>
      <p:ext uri="{BB962C8B-B14F-4D97-AF65-F5344CB8AC3E}">
        <p14:creationId xmlns:p14="http://schemas.microsoft.com/office/powerpoint/2010/main" val="24527514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QUIZ 5. Novel about Marilyn Monroe by a prolific American novelist.</a:t>
            </a:r>
          </a:p>
        </p:txBody>
      </p:sp>
      <p:sp>
        <p:nvSpPr>
          <p:cNvPr id="4" name="Slide Number Placeholder 3"/>
          <p:cNvSpPr>
            <a:spLocks noGrp="1"/>
          </p:cNvSpPr>
          <p:nvPr>
            <p:ph type="sldNum" sz="quarter" idx="10"/>
          </p:nvPr>
        </p:nvSpPr>
        <p:spPr/>
        <p:txBody>
          <a:bodyPr/>
          <a:lstStyle/>
          <a:p>
            <a:fld id="{A5D78FC6-CE17-4259-A63C-DDFC12E048FC}" type="slidenum">
              <a:rPr lang="en-US" smtClean="0"/>
              <a:pPr/>
              <a:t>22</a:t>
            </a:fld>
            <a:endParaRPr lang="en-US"/>
          </a:p>
        </p:txBody>
      </p:sp>
    </p:spTree>
    <p:extLst>
      <p:ext uri="{BB962C8B-B14F-4D97-AF65-F5344CB8AC3E}">
        <p14:creationId xmlns:p14="http://schemas.microsoft.com/office/powerpoint/2010/main" val="35801955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23</a:t>
            </a:fld>
            <a:endParaRPr lang="en-US"/>
          </a:p>
        </p:txBody>
      </p:sp>
    </p:spTree>
    <p:extLst>
      <p:ext uri="{BB962C8B-B14F-4D97-AF65-F5344CB8AC3E}">
        <p14:creationId xmlns:p14="http://schemas.microsoft.com/office/powerpoint/2010/main" val="27763909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24</a:t>
            </a:fld>
            <a:endParaRPr lang="en-US"/>
          </a:p>
        </p:txBody>
      </p:sp>
    </p:spTree>
    <p:extLst>
      <p:ext uri="{BB962C8B-B14F-4D97-AF65-F5344CB8AC3E}">
        <p14:creationId xmlns:p14="http://schemas.microsoft.com/office/powerpoint/2010/main" val="16040468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25</a:t>
            </a:fld>
            <a:endParaRPr lang="en-US"/>
          </a:p>
        </p:txBody>
      </p:sp>
    </p:spTree>
    <p:extLst>
      <p:ext uri="{BB962C8B-B14F-4D97-AF65-F5344CB8AC3E}">
        <p14:creationId xmlns:p14="http://schemas.microsoft.com/office/powerpoint/2010/main" val="34602323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bg2">
                <a:shade val="45000"/>
                <a:satMod val="135000"/>
              </a:schemeClr>
              <a:prstClr val="white"/>
            </a:duotone>
            <a:lum/>
          </a:blip>
          <a:srcRect/>
          <a:stretch>
            <a:fillRect r="-20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fld id="{743653DA-8BF4-4869-96FE-9BCF43372D46}" type="datetime8">
              <a:rPr lang="en-US" smtClean="0"/>
              <a:pPr algn="ctr"/>
              <a:t>1/15/23 12:37 PM</a:t>
            </a:fld>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B7129108-AC8D-4212-9283-60D9E99BF07A}" type="datetime8">
              <a:rPr lang="en-US" smtClean="0"/>
              <a:pPr/>
              <a:t>1/15/23 12:37 PM</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12" name="Date Placeholder 11"/>
          <p:cNvSpPr>
            <a:spLocks noGrp="1"/>
          </p:cNvSpPr>
          <p:nvPr>
            <p:ph type="dt" sz="half" idx="10"/>
          </p:nvPr>
        </p:nvSpPr>
        <p:spPr/>
        <p:txBody>
          <a:bodyPr/>
          <a:lstStyle/>
          <a:p>
            <a:fld id="{B6DED3D3-6235-4F4C-B439-DF277FB555A7}" type="datetime8">
              <a:rPr lang="en-US" smtClean="0"/>
              <a:pPr/>
              <a:t>1/15/23 12:37 PM</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5"/>
          </p:nvPr>
        </p:nvSpPr>
        <p:spPr/>
        <p:txBody>
          <a:bodyPr rtlCol="0"/>
          <a:lstStyle/>
          <a:p>
            <a:fld id="{3B5F1E3E-4B2F-4895-B65E-28B2E64F39F6}" type="datetime8">
              <a:rPr lang="en-US" smtClean="0"/>
              <a:pPr/>
              <a:t>1/15/23 12:37 PM</a:t>
            </a:fld>
            <a:endParaRPr lang="en-US"/>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lang="en-US"/>
              <a:t>Click to edit Master title style</a:t>
            </a:r>
            <a:endParaRPr lang="en-US" dirty="0"/>
          </a:p>
        </p:txBody>
      </p:sp>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p:cNvSpPr>
            <a:spLocks noGrp="1"/>
          </p:cNvSpPr>
          <p:nvPr>
            <p:ph type="dt" sz="half" idx="15"/>
          </p:nvPr>
        </p:nvSpPr>
        <p:spPr/>
        <p:txBody>
          <a:bodyPr rtlCol="0"/>
          <a:lstStyle/>
          <a:p>
            <a:fld id="{63085435-8225-4333-BFFA-0096413F0D76}" type="datetime8">
              <a:rPr lang="en-US" smtClean="0"/>
              <a:pPr/>
              <a:t>1/15/23 12:37 PM</a:t>
            </a:fld>
            <a:endParaRPr lang="en-US"/>
          </a:p>
        </p:txBody>
      </p:sp>
      <p:sp>
        <p:nvSpPr>
          <p:cNvPr id="12" name="Slide Number Placeholder 11"/>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783C494-2A87-468C-A21B-CB14FB9ABB00}" type="datetime8">
              <a:rPr lang="en-US" smtClean="0"/>
              <a:pPr/>
              <a:t>1/15/23 12:37 PM</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180FA0-5B31-4864-A2BB-719EA5A679C6}" type="datetime8">
              <a:rPr lang="en-US" smtClean="0"/>
              <a:pPr/>
              <a:t>1/15/23 12:37 PM</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4BECC0C8-36B8-442A-833D-B6AACE86BB77}" type="datetime8">
              <a:rPr lang="en-US" smtClean="0"/>
              <a:pPr/>
              <a:t>1/15/23 12:37 PM</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descr="sm_book.png"/>
          <p:cNvPicPr>
            <a:picLocks noChangeAspect="1"/>
          </p:cNvPicPr>
          <p:nvPr userDrawn="1"/>
        </p:nvPicPr>
        <p:blipFill>
          <a:blip r:embed="rId2"/>
          <a:stretch>
            <a:fillRect/>
          </a:stretch>
        </p:blipFill>
        <p:spPr>
          <a:xfrm>
            <a:off x="612648"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fld id="{51E20EC5-AC53-4169-941E-EDF10CD23748}" type="datetime8">
              <a:rPr lang="en-US" smtClean="0"/>
              <a:pPr/>
              <a:t>1/15/23 12:37 PM</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3816DF-213E-421B-92D3-C068DBB023D6}" type="datetime8">
              <a:rPr lang="en-US" smtClean="0">
                <a:solidFill>
                  <a:schemeClr val="tx2"/>
                </a:solidFill>
              </a:rPr>
              <a:pPr/>
              <a:t>1/15/23 12:37 PM</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fld id="{8D3816DF-213E-421B-92D3-C068DBB023D6}" type="datetime8">
              <a:rPr lang="en-US" smtClean="0">
                <a:solidFill>
                  <a:schemeClr val="tx2"/>
                </a:solidFill>
              </a:rPr>
              <a:pPr/>
              <a:t>1/15/23 12:37 PM</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a:defRPr sz="1400">
                <a:solidFill>
                  <a:schemeClr val="tx2"/>
                </a:solidFill>
              </a:defRPr>
            </a:lvl1pPr>
          </a:lstStyle>
          <a:p>
            <a:fld id="{8D3816DF-213E-421B-92D3-C068DBB023D6}" type="datetime8">
              <a:rPr lang="en-US" smtClean="0">
                <a:solidFill>
                  <a:schemeClr val="tx2"/>
                </a:solidFill>
              </a:rPr>
              <a:pPr/>
              <a:t>1/15/23 12:37 PM</a:t>
            </a:fld>
            <a:endParaRPr lang="en-US" sz="1400" dirty="0">
              <a:solidFill>
                <a:schemeClr val="tx2"/>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a:defRPr sz="1400">
                <a:solidFill>
                  <a:schemeClr val="tx2"/>
                </a:solidFill>
              </a:defRPr>
            </a:lvl1pPr>
          </a:lstStyle>
          <a:p>
            <a:pPr algn="r"/>
            <a:endParaRPr lang="en-US" sz="1400" dirty="0">
              <a:solidFill>
                <a:schemeClr val="tx2"/>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rtl="0" eaLnBrk="1" latinLnBrk="0" hangingPunct="1">
        <a:spcBef>
          <a:spcPct val="0"/>
        </a:spcBef>
        <a:buNone/>
        <a:defRPr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marykabiaggio.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thesaurus.com/" TargetMode="External"/><Relationship Id="rId7" Type="http://schemas.openxmlformats.org/officeDocument/2006/relationships/hyperlink" Target="http://onlineslangdictionary.co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etymonline.com/" TargetMode="External"/><Relationship Id="rId5" Type="http://schemas.openxmlformats.org/officeDocument/2006/relationships/hyperlink" Target="https://books.google.com/ngrams/" TargetMode="External"/><Relationship Id="rId4" Type="http://schemas.openxmlformats.org/officeDocument/2006/relationships/hyperlink" Target="https://www.dictionary.com/"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ocf.berkeley.edu/~immer/booksmain"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en.wikipedia.org/wiki/Category:1800s_novels"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ctrTitle"/>
          </p:nvPr>
        </p:nvSpPr>
        <p:spPr>
          <a:xfrm>
            <a:off x="171450" y="457200"/>
            <a:ext cx="8801100" cy="5294531"/>
          </a:xfrm>
        </p:spPr>
        <p:txBody>
          <a:bodyPr>
            <a:normAutofit fontScale="90000"/>
          </a:bodyPr>
          <a:lstStyle/>
          <a:p>
            <a:pPr algn="ctr"/>
            <a:br>
              <a:rPr lang="en-US" sz="5400" dirty="0"/>
            </a:br>
            <a:r>
              <a:rPr lang="en-US" sz="6000" dirty="0"/>
              <a:t>Writing DETAIL AND </a:t>
            </a:r>
            <a:br>
              <a:rPr lang="en-US" sz="6000" dirty="0"/>
            </a:br>
            <a:r>
              <a:rPr lang="en-US" sz="6000" dirty="0" err="1"/>
              <a:t>DIaLOGUE</a:t>
            </a:r>
            <a:r>
              <a:rPr lang="en-US" sz="6000" dirty="0"/>
              <a:t> TO</a:t>
            </a:r>
            <a:br>
              <a:rPr lang="en-US" sz="6000" dirty="0"/>
            </a:br>
            <a:r>
              <a:rPr lang="en-US" sz="6000" dirty="0"/>
              <a:t>TIME AND PLACE</a:t>
            </a:r>
            <a:br>
              <a:rPr lang="en-US" sz="5400" dirty="0"/>
            </a:br>
            <a:br>
              <a:rPr lang="en-US" sz="5400" dirty="0"/>
            </a:br>
            <a:r>
              <a:rPr lang="en-US" sz="5400" dirty="0">
                <a:solidFill>
                  <a:srgbClr val="D27902"/>
                </a:solidFill>
              </a:rPr>
              <a:t>M</a:t>
            </a:r>
            <a:r>
              <a:rPr lang="en-US" sz="5400" cap="none" dirty="0">
                <a:solidFill>
                  <a:srgbClr val="D27902"/>
                </a:solidFill>
              </a:rPr>
              <a:t>aryka</a:t>
            </a:r>
            <a:r>
              <a:rPr lang="en-US" sz="5400" dirty="0">
                <a:solidFill>
                  <a:srgbClr val="D27902"/>
                </a:solidFill>
              </a:rPr>
              <a:t> B</a:t>
            </a:r>
            <a:r>
              <a:rPr lang="en-US" sz="5400" cap="none" dirty="0">
                <a:solidFill>
                  <a:srgbClr val="D27902"/>
                </a:solidFill>
              </a:rPr>
              <a:t>iaggio</a:t>
            </a:r>
            <a:r>
              <a:rPr lang="en-US" sz="5400" dirty="0">
                <a:solidFill>
                  <a:srgbClr val="D27902"/>
                </a:solidFill>
              </a:rPr>
              <a:t>, </a:t>
            </a:r>
            <a:r>
              <a:rPr lang="en-US" sz="5400" dirty="0" err="1">
                <a:solidFill>
                  <a:srgbClr val="D27902"/>
                </a:solidFill>
              </a:rPr>
              <a:t>p</a:t>
            </a:r>
            <a:r>
              <a:rPr lang="en-US" sz="5400" cap="none" dirty="0" err="1">
                <a:solidFill>
                  <a:srgbClr val="D27902"/>
                </a:solidFill>
              </a:rPr>
              <a:t>h</a:t>
            </a:r>
            <a:r>
              <a:rPr lang="en-US" sz="5400" dirty="0" err="1">
                <a:solidFill>
                  <a:srgbClr val="D27902"/>
                </a:solidFill>
              </a:rPr>
              <a:t>d</a:t>
            </a:r>
            <a:br>
              <a:rPr lang="en-US" sz="5400" dirty="0">
                <a:solidFill>
                  <a:srgbClr val="D27902"/>
                </a:solidFill>
              </a:rPr>
            </a:br>
            <a:r>
              <a:rPr lang="en-US" sz="5400" cap="none" dirty="0">
                <a:hlinkClick r:id="rId3"/>
              </a:rPr>
              <a:t>www.marykabiaggio.com</a:t>
            </a:r>
            <a:br>
              <a:rPr lang="en-US" sz="5400" cap="none" dirty="0"/>
            </a:br>
            <a:r>
              <a:rPr lang="en-US" cap="none" dirty="0"/>
              <a:t>Sign up for newsletter to enter drawing</a:t>
            </a:r>
            <a:endParaRPr lang="en-US" cap="none" dirty="0">
              <a:solidFill>
                <a:srgbClr val="D27902"/>
              </a:solidFill>
            </a:endParaRPr>
          </a:p>
        </p:txBody>
      </p:sp>
      <p:sp>
        <p:nvSpPr>
          <p:cNvPr id="3" name="Rectangle 2"/>
          <p:cNvSpPr>
            <a:spLocks noGrp="1"/>
          </p:cNvSpPr>
          <p:nvPr>
            <p:ph type="subTitle" idx="1"/>
          </p:nvPr>
        </p:nvSpPr>
        <p:spPr>
          <a:xfrm>
            <a:off x="2362200" y="6019800"/>
            <a:ext cx="6705600" cy="716037"/>
          </a:xfrm>
        </p:spPr>
        <p:txBody>
          <a:bodyPr>
            <a:normAutofit/>
          </a:bodyPr>
          <a:lstStyle/>
          <a:p>
            <a:r>
              <a:rPr lang="en-US" b="1" dirty="0"/>
              <a:t>THE WRITERS MILL</a:t>
            </a:r>
          </a:p>
        </p:txBody>
      </p:sp>
      <p:sp>
        <p:nvSpPr>
          <p:cNvPr id="4" name="TextBox 3">
            <a:extLst>
              <a:ext uri="{FF2B5EF4-FFF2-40B4-BE49-F238E27FC236}">
                <a16:creationId xmlns:a16="http://schemas.microsoft.com/office/drawing/2014/main" id="{93416154-D7DC-94DC-88E7-1EB3B06920D3}"/>
              </a:ext>
            </a:extLst>
          </p:cNvPr>
          <p:cNvSpPr txBox="1"/>
          <p:nvPr/>
        </p:nvSpPr>
        <p:spPr>
          <a:xfrm>
            <a:off x="121578" y="5943600"/>
            <a:ext cx="1752600" cy="646331"/>
          </a:xfrm>
          <a:prstGeom prst="rect">
            <a:avLst/>
          </a:prstGeom>
          <a:noFill/>
        </p:spPr>
        <p:txBody>
          <a:bodyPr wrap="square" rtlCol="0">
            <a:spAutoFit/>
          </a:bodyPr>
          <a:lstStyle/>
          <a:p>
            <a:endParaRPr lang="en-US" dirty="0"/>
          </a:p>
          <a:p>
            <a:r>
              <a:rPr lang="en-US" dirty="0"/>
              <a:t> JANUARY 2023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buFont typeface="Wingdings" pitchFamily="2" charset="2"/>
              <a:buChar char="Ø"/>
            </a:pPr>
            <a:r>
              <a:rPr lang="en-US" b="1" dirty="0">
                <a:solidFill>
                  <a:srgbClr val="D27902"/>
                </a:solidFill>
              </a:rPr>
              <a:t>Presentation Goals</a:t>
            </a:r>
            <a:endParaRPr lang="en-US" dirty="0"/>
          </a:p>
        </p:txBody>
      </p:sp>
      <p:sp>
        <p:nvSpPr>
          <p:cNvPr id="3" name="Content Placeholder 2"/>
          <p:cNvSpPr>
            <a:spLocks noGrp="1"/>
          </p:cNvSpPr>
          <p:nvPr>
            <p:ph sz="quarter" idx="1"/>
          </p:nvPr>
        </p:nvSpPr>
        <p:spPr/>
        <p:txBody>
          <a:bodyPr>
            <a:normAutofit lnSpcReduction="10000"/>
          </a:bodyPr>
          <a:lstStyle/>
          <a:p>
            <a:pPr>
              <a:buFont typeface="Wingdings" pitchFamily="2" charset="2"/>
              <a:buChar char="Ø"/>
            </a:pPr>
            <a:r>
              <a:rPr lang="en-US" sz="4400" b="1" dirty="0"/>
              <a:t>Discuss ways to research details for setting, period, and dialogue</a:t>
            </a:r>
            <a:endParaRPr lang="en-US" sz="4400" dirty="0"/>
          </a:p>
          <a:p>
            <a:pPr>
              <a:buFont typeface="Wingdings" pitchFamily="2" charset="2"/>
              <a:buChar char="Ø"/>
            </a:pPr>
            <a:r>
              <a:rPr lang="en-US" sz="4400" b="1" dirty="0"/>
              <a:t>Provide guidance on how to bring authenticity to your writing through detail and dialogue</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76200" y="76200"/>
            <a:ext cx="8991600" cy="1181100"/>
          </a:xfrm>
        </p:spPr>
        <p:txBody>
          <a:bodyPr>
            <a:normAutofit fontScale="90000"/>
          </a:bodyPr>
          <a:lstStyle/>
          <a:p>
            <a:pPr algn="ctr"/>
            <a:r>
              <a:rPr lang="en-US" b="1" dirty="0">
                <a:solidFill>
                  <a:srgbClr val="D27902"/>
                </a:solidFill>
              </a:rPr>
              <a:t>Detail and Dialogue:</a:t>
            </a:r>
            <a:br>
              <a:rPr lang="en-US" b="1" dirty="0">
                <a:solidFill>
                  <a:srgbClr val="D27902"/>
                </a:solidFill>
              </a:rPr>
            </a:br>
            <a:r>
              <a:rPr lang="en-US" b="1" dirty="0">
                <a:solidFill>
                  <a:srgbClr val="D27902"/>
                </a:solidFill>
              </a:rPr>
              <a:t>Things to Consider</a:t>
            </a:r>
            <a:endParaRPr lang="en-US" dirty="0">
              <a:solidFill>
                <a:srgbClr val="D27902"/>
              </a:solidFill>
            </a:endParaRPr>
          </a:p>
        </p:txBody>
      </p:sp>
      <p:sp>
        <p:nvSpPr>
          <p:cNvPr id="3" name="Rectangle 2"/>
          <p:cNvSpPr>
            <a:spLocks noGrp="1"/>
          </p:cNvSpPr>
          <p:nvPr>
            <p:ph sz="quarter" idx="1"/>
          </p:nvPr>
        </p:nvSpPr>
        <p:spPr>
          <a:xfrm>
            <a:off x="612648" y="1752600"/>
            <a:ext cx="8153400" cy="4648200"/>
          </a:xfrm>
        </p:spPr>
        <p:txBody>
          <a:bodyPr>
            <a:normAutofit lnSpcReduction="10000"/>
          </a:bodyPr>
          <a:lstStyle/>
          <a:p>
            <a:pPr marL="0" indent="0">
              <a:buNone/>
            </a:pPr>
            <a:r>
              <a:rPr lang="en-US" sz="3200" dirty="0">
                <a:solidFill>
                  <a:srgbClr val="D27902"/>
                </a:solidFill>
              </a:rPr>
              <a:t>1.</a:t>
            </a:r>
            <a:r>
              <a:rPr lang="en-US" sz="3200" dirty="0"/>
              <a:t> What time period are you writing in?</a:t>
            </a:r>
          </a:p>
          <a:p>
            <a:pPr marL="0" indent="0">
              <a:buNone/>
            </a:pPr>
            <a:r>
              <a:rPr lang="en-US" sz="3200" dirty="0">
                <a:solidFill>
                  <a:srgbClr val="D27902"/>
                </a:solidFill>
              </a:rPr>
              <a:t>2.</a:t>
            </a:r>
            <a:r>
              <a:rPr lang="en-US" sz="3200" dirty="0"/>
              <a:t> Where is your novel taking place—what country and region?</a:t>
            </a:r>
          </a:p>
          <a:p>
            <a:pPr marL="0" indent="0">
              <a:buNone/>
            </a:pPr>
            <a:r>
              <a:rPr lang="en-US" sz="3200" dirty="0">
                <a:solidFill>
                  <a:srgbClr val="D27902"/>
                </a:solidFill>
              </a:rPr>
              <a:t>3.</a:t>
            </a:r>
            <a:r>
              <a:rPr lang="en-US" sz="3200" dirty="0"/>
              <a:t> What are the educational levels, races/ethnicities, occupations, and socioeconomic classes of your characters? </a:t>
            </a:r>
          </a:p>
          <a:p>
            <a:pPr marL="0" indent="0">
              <a:buNone/>
            </a:pPr>
            <a:r>
              <a:rPr lang="en-US" sz="3200" dirty="0">
                <a:solidFill>
                  <a:srgbClr val="D27902"/>
                </a:solidFill>
              </a:rPr>
              <a:t>4.</a:t>
            </a:r>
            <a:r>
              <a:rPr lang="en-US" sz="3200" dirty="0"/>
              <a:t> What differences do you want to showcase among your characters?</a:t>
            </a:r>
          </a:p>
          <a:p>
            <a:pPr marL="0" indent="0">
              <a:buNone/>
            </a:pPr>
            <a:r>
              <a:rPr lang="en-US" sz="3200" dirty="0">
                <a:solidFill>
                  <a:srgbClr val="D27902"/>
                </a:solidFill>
              </a:rPr>
              <a:t>5.</a:t>
            </a:r>
            <a:r>
              <a:rPr lang="en-US" sz="3200" dirty="0"/>
              <a:t> What mood are you trying to create?</a:t>
            </a:r>
          </a:p>
          <a:p>
            <a:pPr lvl="1">
              <a:buFont typeface="Wingdings" pitchFamily="2" charset="2"/>
              <a:buChar char="Ø"/>
            </a:pPr>
            <a:endParaRPr lang="en-US" dirty="0"/>
          </a:p>
        </p:txBody>
      </p:sp>
    </p:spTree>
    <p:extLst>
      <p:ext uri="{BB962C8B-B14F-4D97-AF65-F5344CB8AC3E}">
        <p14:creationId xmlns:p14="http://schemas.microsoft.com/office/powerpoint/2010/main" val="4224925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28600"/>
            <a:ext cx="8308848" cy="990600"/>
          </a:xfrm>
        </p:spPr>
        <p:txBody>
          <a:bodyPr>
            <a:normAutofit/>
          </a:bodyPr>
          <a:lstStyle/>
          <a:p>
            <a:pPr algn="ctr"/>
            <a:r>
              <a:rPr lang="en-US" b="1" dirty="0">
                <a:solidFill>
                  <a:srgbClr val="D27902"/>
                </a:solidFill>
              </a:rPr>
              <a:t>Researching Details—Near History</a:t>
            </a:r>
          </a:p>
        </p:txBody>
      </p:sp>
      <p:sp>
        <p:nvSpPr>
          <p:cNvPr id="3" name="Rectangle 2"/>
          <p:cNvSpPr>
            <a:spLocks noGrp="1"/>
          </p:cNvSpPr>
          <p:nvPr>
            <p:ph sz="quarter" idx="1"/>
          </p:nvPr>
        </p:nvSpPr>
        <p:spPr>
          <a:xfrm>
            <a:off x="612648" y="1752600"/>
            <a:ext cx="8153400" cy="4724400"/>
          </a:xfrm>
        </p:spPr>
        <p:txBody>
          <a:bodyPr>
            <a:normAutofit lnSpcReduction="10000"/>
          </a:bodyPr>
          <a:lstStyle/>
          <a:p>
            <a:pPr>
              <a:buFont typeface="Wingdings" pitchFamily="2" charset="2"/>
              <a:buChar char="Ø"/>
            </a:pPr>
            <a:r>
              <a:rPr lang="en-US" b="1" dirty="0">
                <a:solidFill>
                  <a:srgbClr val="D27902"/>
                </a:solidFill>
              </a:rPr>
              <a:t>Newspaper Articles</a:t>
            </a:r>
            <a:r>
              <a:rPr lang="en-US" dirty="0"/>
              <a:t>. Can provide rich detail about events, prices of goods, even ideas for scenes. </a:t>
            </a:r>
            <a:r>
              <a:rPr lang="en-US" dirty="0" err="1"/>
              <a:t>Newspapers.com</a:t>
            </a:r>
            <a:r>
              <a:rPr lang="en-US" dirty="0"/>
              <a:t> is a subscription service.</a:t>
            </a:r>
          </a:p>
          <a:p>
            <a:pPr>
              <a:buFont typeface="Wingdings" pitchFamily="2" charset="2"/>
              <a:buChar char="Ø"/>
            </a:pPr>
            <a:r>
              <a:rPr lang="en-US" b="1" dirty="0">
                <a:solidFill>
                  <a:srgbClr val="D27902"/>
                </a:solidFill>
              </a:rPr>
              <a:t>Diaries and Letters</a:t>
            </a:r>
            <a:r>
              <a:rPr lang="en-US" dirty="0"/>
              <a:t>. Can provide information about daily life, habits, and sometimes surprising tidbits.</a:t>
            </a:r>
          </a:p>
          <a:p>
            <a:pPr>
              <a:buFont typeface="Wingdings" pitchFamily="2" charset="2"/>
              <a:buChar char="Ø"/>
            </a:pPr>
            <a:r>
              <a:rPr lang="en-US" b="1" dirty="0">
                <a:solidFill>
                  <a:srgbClr val="D27902"/>
                </a:solidFill>
              </a:rPr>
              <a:t>Census and Vital Records. </a:t>
            </a:r>
            <a:r>
              <a:rPr lang="en-US" dirty="0"/>
              <a:t>Can provide information about names of occupations, causes of death.</a:t>
            </a:r>
          </a:p>
          <a:p>
            <a:pPr>
              <a:buFont typeface="Wingdings" pitchFamily="2" charset="2"/>
              <a:buChar char="Ø"/>
            </a:pPr>
            <a:r>
              <a:rPr lang="en-US" b="1" dirty="0">
                <a:solidFill>
                  <a:srgbClr val="D27902"/>
                </a:solidFill>
              </a:rPr>
              <a:t>Period Novels, Nonfiction Books, Movies</a:t>
            </a:r>
            <a:r>
              <a:rPr lang="en-US" dirty="0"/>
              <a:t>. Can provide a sense of language, customs, norms, and place.</a:t>
            </a:r>
          </a:p>
          <a:p>
            <a:pPr>
              <a:buFont typeface="Wingdings" pitchFamily="2" charset="2"/>
              <a:buChar char="Ø"/>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28600"/>
            <a:ext cx="8308848" cy="990600"/>
          </a:xfrm>
        </p:spPr>
        <p:txBody>
          <a:bodyPr>
            <a:normAutofit/>
          </a:bodyPr>
          <a:lstStyle/>
          <a:p>
            <a:pPr algn="ctr"/>
            <a:r>
              <a:rPr lang="en-US" b="1" dirty="0">
                <a:solidFill>
                  <a:srgbClr val="D27902"/>
                </a:solidFill>
              </a:rPr>
              <a:t>Researching Language</a:t>
            </a:r>
          </a:p>
        </p:txBody>
      </p:sp>
      <p:sp>
        <p:nvSpPr>
          <p:cNvPr id="3" name="Rectangle 2"/>
          <p:cNvSpPr>
            <a:spLocks noGrp="1"/>
          </p:cNvSpPr>
          <p:nvPr>
            <p:ph sz="quarter" idx="1"/>
          </p:nvPr>
        </p:nvSpPr>
        <p:spPr>
          <a:xfrm>
            <a:off x="612648" y="1752600"/>
            <a:ext cx="8153400" cy="4724400"/>
          </a:xfrm>
        </p:spPr>
        <p:txBody>
          <a:bodyPr>
            <a:normAutofit fontScale="32500" lnSpcReduction="20000"/>
          </a:bodyPr>
          <a:lstStyle/>
          <a:p>
            <a:pPr>
              <a:buFont typeface="Wingdings" pitchFamily="2" charset="2"/>
              <a:buChar char="Ø"/>
            </a:pPr>
            <a:r>
              <a:rPr lang="en-US" sz="9800" dirty="0"/>
              <a:t>Online thesaurus and dictionary: </a:t>
            </a:r>
          </a:p>
          <a:p>
            <a:pPr marL="0" indent="0">
              <a:buNone/>
            </a:pPr>
            <a:r>
              <a:rPr lang="en-US" sz="9800" dirty="0">
                <a:hlinkClick r:id="rId3"/>
              </a:rPr>
              <a:t>https://www.thesaurus.com</a:t>
            </a:r>
            <a:r>
              <a:rPr lang="en-US" sz="9800" dirty="0"/>
              <a:t> </a:t>
            </a:r>
          </a:p>
          <a:p>
            <a:pPr marL="0" indent="0">
              <a:buNone/>
            </a:pPr>
            <a:r>
              <a:rPr lang="en-US" sz="9800" dirty="0">
                <a:hlinkClick r:id="rId4"/>
              </a:rPr>
              <a:t>https://www.dictionary.com</a:t>
            </a:r>
            <a:endParaRPr lang="en-US" sz="9800" dirty="0"/>
          </a:p>
          <a:p>
            <a:pPr>
              <a:buFont typeface="Wingdings" pitchFamily="2" charset="2"/>
              <a:buChar char="Ø"/>
            </a:pPr>
            <a:r>
              <a:rPr lang="en-US" sz="9800" dirty="0"/>
              <a:t>Check and compare frequency of use of words and phrases at Google’s </a:t>
            </a:r>
            <a:r>
              <a:rPr lang="en-US" sz="9800" dirty="0" err="1"/>
              <a:t>Ngram</a:t>
            </a:r>
            <a:r>
              <a:rPr lang="en-US" sz="9800" dirty="0"/>
              <a:t> Viewer:</a:t>
            </a:r>
          </a:p>
          <a:p>
            <a:pPr marL="0" indent="0">
              <a:buNone/>
            </a:pPr>
            <a:r>
              <a:rPr lang="en-US" sz="9800" dirty="0">
                <a:hlinkClick r:id="rId5"/>
              </a:rPr>
              <a:t>https://books.google.com/ngrams/</a:t>
            </a:r>
            <a:r>
              <a:rPr lang="en-US" sz="9800" dirty="0"/>
              <a:t> </a:t>
            </a:r>
          </a:p>
          <a:p>
            <a:pPr>
              <a:buFont typeface="Wingdings" pitchFamily="2" charset="2"/>
              <a:buChar char="Ø"/>
            </a:pPr>
            <a:r>
              <a:rPr lang="en-US" sz="9600" dirty="0"/>
              <a:t>Check the etymology of words at</a:t>
            </a:r>
          </a:p>
          <a:p>
            <a:pPr marL="0" indent="0">
              <a:buNone/>
            </a:pPr>
            <a:r>
              <a:rPr lang="en-US" sz="9600" dirty="0">
                <a:hlinkClick r:id="rId6"/>
              </a:rPr>
              <a:t>https://www.etymonline.com</a:t>
            </a:r>
            <a:endParaRPr lang="en-US" sz="9600" dirty="0"/>
          </a:p>
          <a:p>
            <a:pPr>
              <a:buFont typeface="Wingdings" pitchFamily="2" charset="2"/>
              <a:buChar char="Ø"/>
            </a:pPr>
            <a:r>
              <a:rPr lang="en-US" sz="9600" dirty="0"/>
              <a:t>Slang Dictionary for colorful language: </a:t>
            </a:r>
          </a:p>
          <a:p>
            <a:pPr marL="0" indent="0">
              <a:buNone/>
            </a:pPr>
            <a:r>
              <a:rPr lang="en-US" sz="9600" dirty="0">
                <a:hlinkClick r:id="rId7"/>
              </a:rPr>
              <a:t>http://onlineslangdictionary.com</a:t>
            </a:r>
            <a:endParaRPr lang="en-US" sz="9600" b="1" dirty="0">
              <a:solidFill>
                <a:srgbClr val="D27902"/>
              </a:solidFill>
            </a:endParaRPr>
          </a:p>
          <a:p>
            <a:pPr marL="0" indent="0">
              <a:buNone/>
            </a:pPr>
            <a:endParaRPr lang="en-US" dirty="0"/>
          </a:p>
        </p:txBody>
      </p:sp>
    </p:spTree>
    <p:extLst>
      <p:ext uri="{BB962C8B-B14F-4D97-AF65-F5344CB8AC3E}">
        <p14:creationId xmlns:p14="http://schemas.microsoft.com/office/powerpoint/2010/main" val="3799628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28600"/>
            <a:ext cx="8308848" cy="990600"/>
          </a:xfrm>
        </p:spPr>
        <p:txBody>
          <a:bodyPr>
            <a:normAutofit fontScale="90000"/>
          </a:bodyPr>
          <a:lstStyle/>
          <a:p>
            <a:pPr algn="ctr"/>
            <a:r>
              <a:rPr lang="en-US" b="1" dirty="0">
                <a:solidFill>
                  <a:srgbClr val="D27902"/>
                </a:solidFill>
              </a:rPr>
              <a:t>Researching Details—</a:t>
            </a:r>
            <a:br>
              <a:rPr lang="en-US" b="1" dirty="0">
                <a:solidFill>
                  <a:srgbClr val="D27902"/>
                </a:solidFill>
              </a:rPr>
            </a:br>
            <a:r>
              <a:rPr lang="en-US" b="1" dirty="0">
                <a:solidFill>
                  <a:srgbClr val="D27902"/>
                </a:solidFill>
              </a:rPr>
              <a:t>Distant History or Unfamiliar Lands</a:t>
            </a:r>
          </a:p>
        </p:txBody>
      </p:sp>
      <p:sp>
        <p:nvSpPr>
          <p:cNvPr id="3" name="Rectangle 2"/>
          <p:cNvSpPr>
            <a:spLocks noGrp="1"/>
          </p:cNvSpPr>
          <p:nvPr>
            <p:ph sz="quarter" idx="1"/>
          </p:nvPr>
        </p:nvSpPr>
        <p:spPr>
          <a:xfrm>
            <a:off x="612648" y="1981200"/>
            <a:ext cx="8153400" cy="4343400"/>
          </a:xfrm>
        </p:spPr>
        <p:txBody>
          <a:bodyPr>
            <a:normAutofit/>
          </a:bodyPr>
          <a:lstStyle/>
          <a:p>
            <a:pPr>
              <a:buFont typeface="Wingdings" pitchFamily="2" charset="2"/>
              <a:buChar char="Ø"/>
            </a:pPr>
            <a:r>
              <a:rPr lang="en-US" b="1" dirty="0">
                <a:solidFill>
                  <a:srgbClr val="D27902"/>
                </a:solidFill>
              </a:rPr>
              <a:t>Diaries and Letters</a:t>
            </a:r>
            <a:r>
              <a:rPr lang="en-US" dirty="0"/>
              <a:t>. Can provide information about daily life, habits, and sometimes surprising tidbits.</a:t>
            </a:r>
          </a:p>
          <a:p>
            <a:pPr>
              <a:buFont typeface="Wingdings" pitchFamily="2" charset="2"/>
              <a:buChar char="Ø"/>
            </a:pPr>
            <a:r>
              <a:rPr lang="en-US" b="1" dirty="0">
                <a:solidFill>
                  <a:srgbClr val="D27902"/>
                </a:solidFill>
              </a:rPr>
              <a:t>Nonfiction books. </a:t>
            </a:r>
            <a:r>
              <a:rPr lang="en-US" dirty="0"/>
              <a:t>Can provide information about occupations, transportation, foods, etc.</a:t>
            </a:r>
          </a:p>
          <a:p>
            <a:pPr>
              <a:buFont typeface="Wingdings" pitchFamily="2" charset="2"/>
              <a:buChar char="Ø"/>
            </a:pPr>
            <a:r>
              <a:rPr lang="en-US" b="1" dirty="0">
                <a:solidFill>
                  <a:srgbClr val="D27902"/>
                </a:solidFill>
              </a:rPr>
              <a:t>Travel and Local Tours. </a:t>
            </a:r>
            <a:r>
              <a:rPr lang="en-US" dirty="0"/>
              <a:t>Can foster a deep understanding of place and its history.</a:t>
            </a:r>
          </a:p>
          <a:p>
            <a:pPr>
              <a:buFont typeface="Wingdings" pitchFamily="2" charset="2"/>
              <a:buChar char="Ø"/>
            </a:pPr>
            <a:r>
              <a:rPr lang="en-US" b="1" dirty="0">
                <a:solidFill>
                  <a:srgbClr val="D27902"/>
                </a:solidFill>
              </a:rPr>
              <a:t>Period Novels or Nonfiction Books.</a:t>
            </a:r>
            <a:r>
              <a:rPr lang="en-US" dirty="0"/>
              <a:t> Can provide a sense of language, customs, norms, and place.</a:t>
            </a:r>
          </a:p>
          <a:p>
            <a:pPr>
              <a:buFont typeface="Wingdings" pitchFamily="2" charset="2"/>
              <a:buChar char="Ø"/>
            </a:pPr>
            <a:endParaRPr lang="en-US" dirty="0"/>
          </a:p>
        </p:txBody>
      </p:sp>
    </p:spTree>
    <p:extLst>
      <p:ext uri="{BB962C8B-B14F-4D97-AF65-F5344CB8AC3E}">
        <p14:creationId xmlns:p14="http://schemas.microsoft.com/office/powerpoint/2010/main" val="1347206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algn="ctr"/>
            <a:r>
              <a:rPr lang="en-US" b="1" dirty="0">
                <a:solidFill>
                  <a:srgbClr val="D27902"/>
                </a:solidFill>
              </a:rPr>
              <a:t>Newspaper Articles</a:t>
            </a:r>
          </a:p>
        </p:txBody>
      </p:sp>
      <p:sp>
        <p:nvSpPr>
          <p:cNvPr id="4" name="Content Placeholder 3">
            <a:extLst>
              <a:ext uri="{FF2B5EF4-FFF2-40B4-BE49-F238E27FC236}">
                <a16:creationId xmlns:a16="http://schemas.microsoft.com/office/drawing/2014/main" id="{0E10D7E3-F0C1-13AB-01C8-5CE9B01655B4}"/>
              </a:ext>
            </a:extLst>
          </p:cNvPr>
          <p:cNvSpPr>
            <a:spLocks noGrp="1"/>
          </p:cNvSpPr>
          <p:nvPr>
            <p:ph sz="quarter" idx="1"/>
          </p:nvPr>
        </p:nvSpPr>
        <p:spPr>
          <a:xfrm>
            <a:off x="1219200" y="1600200"/>
            <a:ext cx="6934200" cy="4953000"/>
          </a:xfrm>
        </p:spPr>
        <p:txBody>
          <a:bodyPr>
            <a:normAutofit fontScale="40000" lnSpcReduction="20000"/>
          </a:bodyPr>
          <a:lstStyle/>
          <a:p>
            <a:pPr marL="0" indent="0" algn="ctr">
              <a:buNone/>
            </a:pPr>
            <a:endParaRPr lang="en-US" dirty="0">
              <a:solidFill>
                <a:srgbClr val="000000"/>
              </a:solidFill>
              <a:effectLst/>
              <a:latin typeface="Times New Roman" panose="02020603050405020304" pitchFamily="18" charset="0"/>
            </a:endParaRPr>
          </a:p>
          <a:p>
            <a:pPr marL="0" indent="0" algn="ctr">
              <a:buNone/>
            </a:pPr>
            <a:r>
              <a:rPr lang="en-US" sz="4000" i="1" dirty="0">
                <a:solidFill>
                  <a:srgbClr val="000000"/>
                </a:solidFill>
                <a:effectLst/>
                <a:latin typeface="Times New Roman" panose="02020603050405020304" pitchFamily="18" charset="0"/>
              </a:rPr>
              <a:t>THE BROOKLYN STANDARD UNION</a:t>
            </a:r>
            <a:endParaRPr lang="en-US" sz="4000" dirty="0">
              <a:solidFill>
                <a:srgbClr val="000000"/>
              </a:solidFill>
              <a:effectLst/>
              <a:latin typeface="Times New Roman" panose="02020603050405020304" pitchFamily="18" charset="0"/>
            </a:endParaRPr>
          </a:p>
          <a:p>
            <a:pPr marL="0" indent="0" algn="ctr">
              <a:buNone/>
            </a:pPr>
            <a:r>
              <a:rPr lang="en-US" sz="4000" dirty="0">
                <a:solidFill>
                  <a:srgbClr val="000000"/>
                </a:solidFill>
                <a:effectLst/>
                <a:latin typeface="Times New Roman" panose="02020603050405020304" pitchFamily="18" charset="0"/>
              </a:rPr>
              <a:t>January 23, 1924</a:t>
            </a:r>
            <a:br>
              <a:rPr lang="en-US" sz="4000" dirty="0">
                <a:solidFill>
                  <a:srgbClr val="000000"/>
                </a:solidFill>
                <a:effectLst/>
                <a:latin typeface="Courier" pitchFamily="2" charset="0"/>
              </a:rPr>
            </a:br>
            <a:br>
              <a:rPr lang="en-US" sz="4000" dirty="0">
                <a:solidFill>
                  <a:srgbClr val="000000"/>
                </a:solidFill>
                <a:effectLst/>
                <a:latin typeface="Courier" pitchFamily="2" charset="0"/>
              </a:rPr>
            </a:br>
            <a:endParaRPr lang="en-US" sz="4000" dirty="0">
              <a:solidFill>
                <a:srgbClr val="000000"/>
              </a:solidFill>
              <a:effectLst/>
              <a:latin typeface="Courier" pitchFamily="2" charset="0"/>
            </a:endParaRPr>
          </a:p>
          <a:p>
            <a:pPr marL="0" indent="0" algn="ctr">
              <a:buNone/>
            </a:pPr>
            <a:r>
              <a:rPr lang="en-US" sz="4000" b="1" dirty="0">
                <a:solidFill>
                  <a:srgbClr val="000000"/>
                </a:solidFill>
                <a:effectLst/>
                <a:latin typeface="Courier CE" pitchFamily="2" charset="-18"/>
              </a:rPr>
              <a:t>GIRL BANDIT ADDS ANOTHER</a:t>
            </a:r>
            <a:endParaRPr lang="en-US" sz="4000" dirty="0">
              <a:solidFill>
                <a:srgbClr val="000000"/>
              </a:solidFill>
              <a:effectLst/>
              <a:latin typeface="Courier CE" pitchFamily="2" charset="-18"/>
            </a:endParaRPr>
          </a:p>
          <a:p>
            <a:pPr marL="0" indent="0" algn="ctr">
              <a:buNone/>
            </a:pPr>
            <a:r>
              <a:rPr lang="en-US" sz="4000" b="1" dirty="0">
                <a:solidFill>
                  <a:srgbClr val="000000"/>
                </a:solidFill>
                <a:effectLst/>
                <a:latin typeface="Courier CE" pitchFamily="2" charset="-18"/>
              </a:rPr>
              <a:t>TO LONG LIST OF HOLDUPS</a:t>
            </a:r>
            <a:endParaRPr lang="en-US" sz="4000" dirty="0">
              <a:solidFill>
                <a:srgbClr val="000000"/>
              </a:solidFill>
              <a:effectLst/>
              <a:latin typeface="Courier CE" pitchFamily="2" charset="-18"/>
            </a:endParaRPr>
          </a:p>
          <a:p>
            <a:pPr marL="0" indent="0" algn="just">
              <a:buNone/>
            </a:pPr>
            <a:r>
              <a:rPr lang="en-US" sz="4000" dirty="0">
                <a:solidFill>
                  <a:srgbClr val="000000"/>
                </a:solidFill>
                <a:effectLst/>
                <a:latin typeface="Courier CE" pitchFamily="2" charset="-18"/>
              </a:rPr>
              <a:t>The elusive girl bandit—she of the shorn locks and pretty face—made another move last night in the game of checkers she has been playing with the police for a month now.</a:t>
            </a:r>
          </a:p>
          <a:p>
            <a:pPr marL="0" indent="0" algn="just">
              <a:buNone/>
            </a:pPr>
            <a:r>
              <a:rPr lang="en-US" sz="4000" dirty="0">
                <a:solidFill>
                  <a:srgbClr val="000000"/>
                </a:solidFill>
                <a:effectLst/>
                <a:latin typeface="Courier CE" pitchFamily="2" charset="-18"/>
              </a:rPr>
              <a:t>Accompanied by her steady companion, the mysterious, tall young man, she went to a grocery store at 241 Albany Avenue, held up the proprietor and a woman customer who happened in, and then escaped with $55 in cash.</a:t>
            </a:r>
          </a:p>
          <a:p>
            <a:pPr marL="0" indent="0" algn="just">
              <a:buNone/>
            </a:pPr>
            <a:r>
              <a:rPr lang="en-US" sz="4000" dirty="0">
                <a:solidFill>
                  <a:srgbClr val="000000"/>
                </a:solidFill>
                <a:effectLst/>
                <a:latin typeface="Courier CE" pitchFamily="2" charset="-18"/>
              </a:rPr>
              <a:t>The girl failed to leave behind one of the mocking notes as in other robberies. All attempts to give a humorous touch to her aggressions against the law were abandoned in this instance. She was just a bandit, pure and simple.</a:t>
            </a:r>
          </a:p>
          <a:p>
            <a:endParaRPr lang="en-US" dirty="0"/>
          </a:p>
        </p:txBody>
      </p:sp>
    </p:spTree>
    <p:extLst>
      <p:ext uri="{BB962C8B-B14F-4D97-AF65-F5344CB8AC3E}">
        <p14:creationId xmlns:p14="http://schemas.microsoft.com/office/powerpoint/2010/main" val="4198716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algn="ctr"/>
            <a:r>
              <a:rPr lang="en-US" b="1" dirty="0">
                <a:solidFill>
                  <a:srgbClr val="D27902"/>
                </a:solidFill>
              </a:rPr>
              <a:t>Diaries and Letters</a:t>
            </a:r>
          </a:p>
        </p:txBody>
      </p:sp>
      <p:sp>
        <p:nvSpPr>
          <p:cNvPr id="4" name="Content Placeholder 3">
            <a:extLst>
              <a:ext uri="{FF2B5EF4-FFF2-40B4-BE49-F238E27FC236}">
                <a16:creationId xmlns:a16="http://schemas.microsoft.com/office/drawing/2014/main" id="{43086A25-70E5-64AE-5360-896D7CB5BCB7}"/>
              </a:ext>
            </a:extLst>
          </p:cNvPr>
          <p:cNvSpPr>
            <a:spLocks noGrp="1"/>
          </p:cNvSpPr>
          <p:nvPr>
            <p:ph sz="quarter" idx="1"/>
          </p:nvPr>
        </p:nvSpPr>
        <p:spPr>
          <a:xfrm>
            <a:off x="612648" y="1600200"/>
            <a:ext cx="8153400" cy="4876800"/>
          </a:xfrm>
        </p:spPr>
        <p:txBody>
          <a:bodyPr>
            <a:normAutofit fontScale="85000" lnSpcReduction="10000"/>
          </a:bodyPr>
          <a:lstStyle/>
          <a:p>
            <a:pPr marL="0" indent="0">
              <a:buNone/>
            </a:pPr>
            <a:r>
              <a:rPr lang="en-US" i="1" dirty="0">
                <a:effectLst/>
                <a:latin typeface="Times New Roman" panose="02020603050405020304" pitchFamily="18" charset="0"/>
              </a:rPr>
              <a:t>November 14, 1928</a:t>
            </a:r>
            <a:endParaRPr lang="en-US" dirty="0">
              <a:effectLst/>
              <a:latin typeface="Times New Roman" panose="02020603050405020304" pitchFamily="18" charset="0"/>
            </a:endParaRPr>
          </a:p>
          <a:p>
            <a:endParaRPr lang="en-US" i="1" dirty="0">
              <a:effectLst/>
              <a:latin typeface="Times New Roman" panose="02020603050405020304" pitchFamily="18" charset="0"/>
            </a:endParaRPr>
          </a:p>
          <a:p>
            <a:pPr marL="0" indent="0">
              <a:buNone/>
            </a:pPr>
            <a:r>
              <a:rPr lang="en-US" i="1" dirty="0">
                <a:effectLst/>
                <a:latin typeface="Times New Roman" panose="02020603050405020304" pitchFamily="18" charset="0"/>
              </a:rPr>
              <a:t>Dear Helen,</a:t>
            </a:r>
            <a:endParaRPr lang="en-US" dirty="0">
              <a:effectLst/>
              <a:latin typeface="Times New Roman" panose="02020603050405020304" pitchFamily="18" charset="0"/>
            </a:endParaRPr>
          </a:p>
          <a:p>
            <a:pPr marL="0" indent="0">
              <a:buNone/>
            </a:pPr>
            <a:r>
              <a:rPr lang="en-US" i="1" dirty="0">
                <a:effectLst/>
                <a:latin typeface="Times New Roman" panose="02020603050405020304" pitchFamily="18" charset="0"/>
              </a:rPr>
              <a:t>At the risk of subjecting myself to further complaints (for you seem bent on misapprehending everything I say and rattling off claims to our friends about my “improvident ways”), I must question your decision to embark on this journey. It forces us to communicate at long and uncertain distances and intervals. It requires funds that are needed for more basic exigencies, such as the maintenance of the house and the girls’ general comfort. I ask that you make this a short and hopefully rejuvenating vacation rather than the crack-brained expedition you seem set on.</a:t>
            </a:r>
            <a:endParaRPr lang="en-US" dirty="0">
              <a:effectLst/>
              <a:latin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982033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p>
            <a:pPr algn="ctr"/>
            <a:r>
              <a:rPr lang="en-US" b="1" dirty="0">
                <a:solidFill>
                  <a:srgbClr val="D27902"/>
                </a:solidFill>
              </a:rPr>
              <a:t>Period Novels</a:t>
            </a:r>
          </a:p>
        </p:txBody>
      </p:sp>
      <p:sp>
        <p:nvSpPr>
          <p:cNvPr id="4" name="Content Placeholder 3">
            <a:extLst>
              <a:ext uri="{FF2B5EF4-FFF2-40B4-BE49-F238E27FC236}">
                <a16:creationId xmlns:a16="http://schemas.microsoft.com/office/drawing/2014/main" id="{0BFAA553-5826-724A-D4A4-A648520CAEB7}"/>
              </a:ext>
            </a:extLst>
          </p:cNvPr>
          <p:cNvSpPr>
            <a:spLocks noGrp="1"/>
          </p:cNvSpPr>
          <p:nvPr>
            <p:ph sz="quarter" idx="1"/>
          </p:nvPr>
        </p:nvSpPr>
        <p:spPr/>
        <p:txBody>
          <a:bodyPr>
            <a:normAutofit fontScale="70000" lnSpcReduction="20000"/>
          </a:bodyPr>
          <a:lstStyle/>
          <a:p>
            <a:pPr marL="0" indent="0">
              <a:buNone/>
            </a:pPr>
            <a:r>
              <a:rPr lang="en-US" b="1" i="1" dirty="0">
                <a:effectLst/>
                <a:latin typeface="Times New Roman" panose="02020603050405020304" pitchFamily="18" charset="0"/>
              </a:rPr>
              <a:t>Sister Carrie </a:t>
            </a:r>
            <a:r>
              <a:rPr lang="en-US" b="1" dirty="0">
                <a:effectLst/>
                <a:latin typeface="Times New Roman" panose="02020603050405020304" pitchFamily="18" charset="0"/>
              </a:rPr>
              <a:t>(1900), Theodore Dreiser</a:t>
            </a:r>
            <a:endParaRPr lang="en-US" dirty="0">
              <a:effectLst/>
              <a:latin typeface="Times New Roman" panose="02020603050405020304" pitchFamily="18" charset="0"/>
            </a:endParaRPr>
          </a:p>
          <a:p>
            <a:r>
              <a:rPr lang="en-US" dirty="0">
                <a:effectLst/>
                <a:latin typeface="Times New Roman" panose="02020603050405020304" pitchFamily="18" charset="0"/>
              </a:rPr>
              <a:t>Theater of all genres—vaudeville, Shakespeare, musicals with choruses of scantily clad dancing girls, melodramas, drawing-room comedies—was popular after the Civil War.</a:t>
            </a:r>
          </a:p>
          <a:p>
            <a:r>
              <a:rPr lang="en-US" dirty="0">
                <a:effectLst/>
                <a:latin typeface="Times New Roman" panose="02020603050405020304" pitchFamily="18" charset="0"/>
              </a:rPr>
              <a:t>Shops: florist, furriers, haberdashers, confectioners</a:t>
            </a:r>
          </a:p>
          <a:p>
            <a:r>
              <a:rPr lang="en-US" dirty="0">
                <a:effectLst/>
                <a:latin typeface="Times New Roman" panose="02020603050405020304" pitchFamily="18" charset="0"/>
              </a:rPr>
              <a:t>Masher—one whose dress or manners are calculated to elicit admiration of susceptible women.</a:t>
            </a:r>
          </a:p>
          <a:p>
            <a:r>
              <a:rPr lang="en-US" dirty="0">
                <a:effectLst/>
                <a:latin typeface="Times New Roman" panose="02020603050405020304" pitchFamily="18" charset="0"/>
              </a:rPr>
              <a:t>Elevator man</a:t>
            </a:r>
          </a:p>
          <a:p>
            <a:r>
              <a:rPr lang="en-US" dirty="0">
                <a:effectLst/>
                <a:latin typeface="Times New Roman" panose="02020603050405020304" pitchFamily="18" charset="0"/>
              </a:rPr>
              <a:t>Ladies rustled by in dresses of stiff cloth, rouged and powdered cheeks and lips, scented hair</a:t>
            </a:r>
          </a:p>
          <a:p>
            <a:r>
              <a:rPr lang="en-US" dirty="0">
                <a:effectLst/>
                <a:latin typeface="Times New Roman" panose="02020603050405020304" pitchFamily="18" charset="0"/>
              </a:rPr>
              <a:t>Prince Albert coat (a fine man’s coat)</a:t>
            </a:r>
          </a:p>
          <a:p>
            <a:r>
              <a:rPr lang="en-US" dirty="0" err="1">
                <a:effectLst/>
                <a:latin typeface="Times New Roman" panose="02020603050405020304" pitchFamily="18" charset="0"/>
              </a:rPr>
              <a:t>Hornswaggled</a:t>
            </a:r>
            <a:endParaRPr lang="en-US" dirty="0">
              <a:effectLst/>
              <a:latin typeface="Times New Roman" panose="02020603050405020304" pitchFamily="18" charset="0"/>
            </a:endParaRPr>
          </a:p>
          <a:p>
            <a:r>
              <a:rPr lang="en-US" dirty="0">
                <a:effectLst/>
                <a:latin typeface="Times New Roman" panose="02020603050405020304" pitchFamily="18" charset="0"/>
              </a:rPr>
              <a:t>Coal heavers with great loads to shovel</a:t>
            </a:r>
          </a:p>
          <a:p>
            <a:r>
              <a:rPr lang="en-US" dirty="0">
                <a:effectLst/>
                <a:latin typeface="Times New Roman" panose="02020603050405020304" pitchFamily="18" charset="0"/>
              </a:rPr>
              <a:t>Blinking lines of gas-lamps</a:t>
            </a:r>
          </a:p>
          <a:p>
            <a:endParaRPr lang="en-US" dirty="0"/>
          </a:p>
        </p:txBody>
      </p:sp>
    </p:spTree>
    <p:extLst>
      <p:ext uri="{BB962C8B-B14F-4D97-AF65-F5344CB8AC3E}">
        <p14:creationId xmlns:p14="http://schemas.microsoft.com/office/powerpoint/2010/main" val="1795873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p>
            <a:pPr algn="ctr"/>
            <a:r>
              <a:rPr lang="en-US" b="1" dirty="0">
                <a:solidFill>
                  <a:srgbClr val="D27902"/>
                </a:solidFill>
              </a:rPr>
              <a:t>Finding Period Novels</a:t>
            </a:r>
          </a:p>
        </p:txBody>
      </p:sp>
      <p:sp>
        <p:nvSpPr>
          <p:cNvPr id="4" name="Content Placeholder 3">
            <a:extLst>
              <a:ext uri="{FF2B5EF4-FFF2-40B4-BE49-F238E27FC236}">
                <a16:creationId xmlns:a16="http://schemas.microsoft.com/office/drawing/2014/main" id="{0BFAA553-5826-724A-D4A4-A648520CAEB7}"/>
              </a:ext>
            </a:extLst>
          </p:cNvPr>
          <p:cNvSpPr>
            <a:spLocks noGrp="1"/>
          </p:cNvSpPr>
          <p:nvPr>
            <p:ph sz="quarter" idx="1"/>
          </p:nvPr>
        </p:nvSpPr>
        <p:spPr/>
        <p:txBody>
          <a:bodyPr>
            <a:normAutofit fontScale="92500"/>
          </a:bodyPr>
          <a:lstStyle/>
          <a:p>
            <a:r>
              <a:rPr lang="en-US" sz="3000" dirty="0">
                <a:effectLst/>
                <a:latin typeface="Times New Roman" panose="02020603050405020304" pitchFamily="18" charset="0"/>
              </a:rPr>
              <a:t>Website “The Books of the Century” was compiled by Daniel </a:t>
            </a:r>
            <a:r>
              <a:rPr lang="en-US" sz="3000" dirty="0" err="1">
                <a:effectLst/>
                <a:latin typeface="Times New Roman" panose="02020603050405020304" pitchFamily="18" charset="0"/>
              </a:rPr>
              <a:t>Immarwahr</a:t>
            </a:r>
            <a:r>
              <a:rPr lang="en-US" sz="3000" dirty="0">
                <a:effectLst/>
                <a:latin typeface="Times New Roman" panose="02020603050405020304" pitchFamily="18" charset="0"/>
              </a:rPr>
              <a:t> at UC Berkeley and lists top sellers of the 20th Century: </a:t>
            </a:r>
            <a:r>
              <a:rPr lang="en-US" sz="3000" dirty="0">
                <a:effectLst/>
                <a:latin typeface="Times New Roman" panose="02020603050405020304" pitchFamily="18" charset="0"/>
                <a:hlinkClick r:id="rId3"/>
              </a:rPr>
              <a:t>https://www.ocf.berkeley.edu/%7Eimmer/booksmain</a:t>
            </a:r>
            <a:endParaRPr lang="en-US" sz="3000" dirty="0">
              <a:effectLst/>
              <a:latin typeface="Times New Roman" panose="02020603050405020304" pitchFamily="18" charset="0"/>
            </a:endParaRPr>
          </a:p>
          <a:p>
            <a:r>
              <a:rPr lang="en-US" sz="3000" dirty="0">
                <a:effectLst/>
                <a:latin typeface="Times New Roman" panose="02020603050405020304" pitchFamily="18" charset="0"/>
              </a:rPr>
              <a:t>Wikipedia has a list of novels published in the 1800s at </a:t>
            </a:r>
            <a:r>
              <a:rPr lang="en-US" sz="3000" dirty="0">
                <a:effectLst/>
                <a:latin typeface="Times New Roman" panose="02020603050405020304" pitchFamily="18" charset="0"/>
                <a:hlinkClick r:id="rId4"/>
              </a:rPr>
              <a:t>https://en.wikipedia.org/wiki/Category:1800s_novels</a:t>
            </a:r>
            <a:endParaRPr lang="en-US" sz="3000" dirty="0">
              <a:effectLst/>
              <a:latin typeface="Times New Roman" panose="02020603050405020304" pitchFamily="18" charset="0"/>
            </a:endParaRPr>
          </a:p>
          <a:p>
            <a:r>
              <a:rPr lang="en-US" sz="3000" dirty="0">
                <a:effectLst/>
                <a:latin typeface="Times New Roman" panose="02020603050405020304" pitchFamily="18" charset="0"/>
              </a:rPr>
              <a:t>To find novels about different places, try Goodreads →Browse →Lists and search the lists for places. </a:t>
            </a:r>
          </a:p>
          <a:p>
            <a:endParaRPr lang="en-US" dirty="0"/>
          </a:p>
        </p:txBody>
      </p:sp>
    </p:spTree>
    <p:extLst>
      <p:ext uri="{BB962C8B-B14F-4D97-AF65-F5344CB8AC3E}">
        <p14:creationId xmlns:p14="http://schemas.microsoft.com/office/powerpoint/2010/main" val="2619544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p>
            <a:pPr algn="ctr"/>
            <a:r>
              <a:rPr lang="en-US" b="1" dirty="0">
                <a:solidFill>
                  <a:srgbClr val="D27902"/>
                </a:solidFill>
              </a:rPr>
              <a:t>Utilizing Nonfiction Books</a:t>
            </a:r>
          </a:p>
        </p:txBody>
      </p:sp>
      <p:sp>
        <p:nvSpPr>
          <p:cNvPr id="4" name="Content Placeholder 3">
            <a:extLst>
              <a:ext uri="{FF2B5EF4-FFF2-40B4-BE49-F238E27FC236}">
                <a16:creationId xmlns:a16="http://schemas.microsoft.com/office/drawing/2014/main" id="{F51895C7-FCE1-FCD7-E457-CD339A9893EA}"/>
              </a:ext>
            </a:extLst>
          </p:cNvPr>
          <p:cNvSpPr>
            <a:spLocks noGrp="1"/>
          </p:cNvSpPr>
          <p:nvPr>
            <p:ph sz="quarter" idx="1"/>
          </p:nvPr>
        </p:nvSpPr>
        <p:spPr/>
        <p:txBody>
          <a:bodyPr>
            <a:normAutofit lnSpcReduction="10000"/>
          </a:bodyPr>
          <a:lstStyle/>
          <a:p>
            <a:pPr marL="0" indent="0">
              <a:buNone/>
            </a:pPr>
            <a:r>
              <a:rPr lang="en-US" b="1" i="1" dirty="0">
                <a:effectLst/>
                <a:latin typeface="Times New Roman" panose="02020603050405020304" pitchFamily="18" charset="0"/>
              </a:rPr>
              <a:t>Sin in the Second City</a:t>
            </a:r>
            <a:r>
              <a:rPr lang="en-US" b="1" dirty="0">
                <a:effectLst/>
                <a:latin typeface="Times New Roman" panose="02020603050405020304" pitchFamily="18" charset="0"/>
              </a:rPr>
              <a:t>, Herbert Asbury</a:t>
            </a:r>
            <a:endParaRPr lang="en-US" dirty="0">
              <a:effectLst/>
              <a:latin typeface="Times New Roman" panose="02020603050405020304" pitchFamily="18" charset="0"/>
            </a:endParaRPr>
          </a:p>
          <a:p>
            <a:r>
              <a:rPr lang="en-US" dirty="0">
                <a:effectLst/>
                <a:latin typeface="Times New Roman" panose="02020603050405020304" pitchFamily="18" charset="0"/>
              </a:rPr>
              <a:t>Druggists stocked $1 bottles of Hibbard’s Herb Extract, touted for itching, burning, and smarting skin and “female weakness”</a:t>
            </a:r>
          </a:p>
          <a:p>
            <a:r>
              <a:rPr lang="en-US" dirty="0">
                <a:latin typeface="Times New Roman" panose="02020603050405020304" pitchFamily="18" charset="0"/>
              </a:rPr>
              <a:t>Q</a:t>
            </a:r>
            <a:r>
              <a:rPr lang="en-US" dirty="0">
                <a:effectLst/>
                <a:latin typeface="Times New Roman" panose="02020603050405020304" pitchFamily="18" charset="0"/>
              </a:rPr>
              <a:t>uack doctors</a:t>
            </a:r>
          </a:p>
          <a:p>
            <a:r>
              <a:rPr lang="en-US" dirty="0">
                <a:latin typeface="Times New Roman" panose="02020603050405020304" pitchFamily="18" charset="0"/>
              </a:rPr>
              <a:t>P</a:t>
            </a:r>
            <a:r>
              <a:rPr lang="en-US" dirty="0">
                <a:effectLst/>
                <a:latin typeface="Times New Roman" panose="02020603050405020304" pitchFamily="18" charset="0"/>
              </a:rPr>
              <a:t>enny arcades and nickel theaters</a:t>
            </a:r>
          </a:p>
          <a:p>
            <a:r>
              <a:rPr lang="en-US" dirty="0">
                <a:latin typeface="Times New Roman" panose="02020603050405020304" pitchFamily="18" charset="0"/>
              </a:rPr>
              <a:t>P</a:t>
            </a:r>
            <a:r>
              <a:rPr lang="en-US" dirty="0">
                <a:effectLst/>
                <a:latin typeface="Times New Roman" panose="02020603050405020304" pitchFamily="18" charset="0"/>
              </a:rPr>
              <a:t>uddle-deep rugs and gilded spittoons</a:t>
            </a:r>
          </a:p>
          <a:p>
            <a:r>
              <a:rPr lang="en-US" dirty="0">
                <a:latin typeface="Times New Roman" panose="02020603050405020304" pitchFamily="18" charset="0"/>
              </a:rPr>
              <a:t>B</a:t>
            </a:r>
            <a:r>
              <a:rPr lang="en-US" dirty="0">
                <a:effectLst/>
                <a:latin typeface="Times New Roman" panose="02020603050405020304" pitchFamily="18" charset="0"/>
              </a:rPr>
              <a:t>rougham</a:t>
            </a:r>
          </a:p>
          <a:p>
            <a:r>
              <a:rPr lang="en-US" dirty="0">
                <a:latin typeface="Times New Roman" panose="02020603050405020304" pitchFamily="18" charset="0"/>
              </a:rPr>
              <a:t>S</a:t>
            </a:r>
            <a:r>
              <a:rPr lang="en-US" dirty="0">
                <a:effectLst/>
                <a:latin typeface="Times New Roman" panose="02020603050405020304" pitchFamily="18" charset="0"/>
              </a:rPr>
              <a:t>porting house</a:t>
            </a:r>
          </a:p>
          <a:p>
            <a:endParaRPr lang="en-US" dirty="0"/>
          </a:p>
        </p:txBody>
      </p:sp>
    </p:spTree>
    <p:extLst>
      <p:ext uri="{BB962C8B-B14F-4D97-AF65-F5344CB8AC3E}">
        <p14:creationId xmlns:p14="http://schemas.microsoft.com/office/powerpoint/2010/main" val="2261070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algn="ctr"/>
            <a:r>
              <a:rPr lang="en-US" b="1" dirty="0">
                <a:solidFill>
                  <a:srgbClr val="D27902"/>
                </a:solidFill>
              </a:rPr>
              <a:t>Libraries and Librarians</a:t>
            </a:r>
          </a:p>
        </p:txBody>
      </p:sp>
      <p:pic>
        <p:nvPicPr>
          <p:cNvPr id="5" name="Content Placeholder 4">
            <a:extLst>
              <a:ext uri="{FF2B5EF4-FFF2-40B4-BE49-F238E27FC236}">
                <a16:creationId xmlns:a16="http://schemas.microsoft.com/office/drawing/2014/main" id="{406D2C1D-D560-4B4E-9E72-1692D300BEA6}"/>
              </a:ext>
            </a:extLst>
          </p:cNvPr>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rot="5400000">
            <a:off x="5828772" y="3687986"/>
            <a:ext cx="2747430" cy="2060573"/>
          </a:xfrm>
        </p:spPr>
      </p:pic>
      <p:sp>
        <p:nvSpPr>
          <p:cNvPr id="3" name="TextBox 2">
            <a:extLst>
              <a:ext uri="{FF2B5EF4-FFF2-40B4-BE49-F238E27FC236}">
                <a16:creationId xmlns:a16="http://schemas.microsoft.com/office/drawing/2014/main" id="{2F646520-485E-4D8F-3443-DFF41F8E5E9A}"/>
              </a:ext>
            </a:extLst>
          </p:cNvPr>
          <p:cNvSpPr txBox="1"/>
          <p:nvPr/>
        </p:nvSpPr>
        <p:spPr>
          <a:xfrm>
            <a:off x="612648" y="1752600"/>
            <a:ext cx="9833195" cy="2554545"/>
          </a:xfrm>
          <a:prstGeom prst="rect">
            <a:avLst/>
          </a:prstGeom>
          <a:noFill/>
        </p:spPr>
        <p:txBody>
          <a:bodyPr wrap="square" rtlCol="0">
            <a:spAutoFit/>
          </a:bodyPr>
          <a:lstStyle/>
          <a:p>
            <a:r>
              <a:rPr lang="en-US" sz="3200" dirty="0"/>
              <a:t>Go to the stacks and look for books that may </a:t>
            </a:r>
          </a:p>
          <a:p>
            <a:r>
              <a:rPr lang="en-US" sz="3200" dirty="0"/>
              <a:t>be helpful.</a:t>
            </a:r>
          </a:p>
          <a:p>
            <a:endParaRPr lang="en-US" sz="3200" dirty="0"/>
          </a:p>
          <a:p>
            <a:r>
              <a:rPr lang="en-US" sz="3200" dirty="0"/>
              <a:t>Use librarians to research </a:t>
            </a:r>
          </a:p>
          <a:p>
            <a:r>
              <a:rPr lang="en-US" sz="3200" dirty="0"/>
              <a:t>off-the-beaten path details.</a:t>
            </a:r>
          </a:p>
        </p:txBody>
      </p:sp>
    </p:spTree>
    <p:extLst>
      <p:ext uri="{BB962C8B-B14F-4D97-AF65-F5344CB8AC3E}">
        <p14:creationId xmlns:p14="http://schemas.microsoft.com/office/powerpoint/2010/main" val="3865619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p>
            <a:r>
              <a:rPr lang="en-US" b="1" dirty="0">
                <a:solidFill>
                  <a:srgbClr val="D27902"/>
                </a:solidFill>
              </a:rPr>
              <a:t>Deciding What Details to Include</a:t>
            </a:r>
          </a:p>
        </p:txBody>
      </p:sp>
      <p:sp>
        <p:nvSpPr>
          <p:cNvPr id="3" name="Rectangle 2"/>
          <p:cNvSpPr>
            <a:spLocks noGrp="1"/>
          </p:cNvSpPr>
          <p:nvPr>
            <p:ph sz="quarter" idx="1"/>
          </p:nvPr>
        </p:nvSpPr>
        <p:spPr>
          <a:xfrm>
            <a:off x="609600" y="1752600"/>
            <a:ext cx="3886200" cy="4572000"/>
          </a:xfrm>
          <a:ln w="19050" cmpd="dbl">
            <a:solidFill>
              <a:schemeClr val="accent2">
                <a:lumMod val="75000"/>
              </a:schemeClr>
            </a:solidFill>
          </a:ln>
        </p:spPr>
        <p:txBody>
          <a:bodyPr>
            <a:normAutofit fontScale="92500" lnSpcReduction="20000"/>
          </a:bodyPr>
          <a:lstStyle/>
          <a:p>
            <a:pPr>
              <a:buFont typeface="Wingdings" pitchFamily="2" charset="2"/>
              <a:buChar char="Ø"/>
            </a:pPr>
            <a:r>
              <a:rPr lang="en-US" b="1" dirty="0">
                <a:solidFill>
                  <a:srgbClr val="D27902"/>
                </a:solidFill>
              </a:rPr>
              <a:t>Do include:</a:t>
            </a:r>
          </a:p>
          <a:p>
            <a:pPr lvl="1">
              <a:buFont typeface="Wingdings" pitchFamily="2" charset="2"/>
              <a:buChar char="Ø"/>
            </a:pPr>
            <a:r>
              <a:rPr lang="en-US" dirty="0"/>
              <a:t>Details that readers expect for your genre</a:t>
            </a:r>
          </a:p>
          <a:p>
            <a:pPr lvl="1">
              <a:buFont typeface="Wingdings" pitchFamily="2" charset="2"/>
              <a:buChar char="Ø"/>
            </a:pPr>
            <a:r>
              <a:rPr lang="en-US" dirty="0"/>
              <a:t>Details that show important settings for the story</a:t>
            </a:r>
          </a:p>
          <a:p>
            <a:pPr lvl="1">
              <a:buFont typeface="Wingdings" pitchFamily="2" charset="2"/>
              <a:buChar char="Ø"/>
            </a:pPr>
            <a:r>
              <a:rPr lang="en-US" dirty="0"/>
              <a:t>Details that paint a scene that matches novel’s mood/feelings</a:t>
            </a:r>
          </a:p>
          <a:p>
            <a:pPr lvl="1">
              <a:buFont typeface="Wingdings" pitchFamily="2" charset="2"/>
              <a:buChar char="Ø"/>
            </a:pPr>
            <a:r>
              <a:rPr lang="en-US" dirty="0"/>
              <a:t>Details that enlighten character’s perspective</a:t>
            </a:r>
          </a:p>
          <a:p>
            <a:pPr lvl="1">
              <a:buFont typeface="Wingdings" pitchFamily="2" charset="2"/>
              <a:buChar char="Ø"/>
            </a:pPr>
            <a:r>
              <a:rPr lang="en-US" dirty="0"/>
              <a:t>Details that highlight story theme/big idea</a:t>
            </a:r>
          </a:p>
          <a:p>
            <a:pPr marL="0" indent="0">
              <a:buNone/>
            </a:pPr>
            <a:endParaRPr lang="en-US" dirty="0"/>
          </a:p>
          <a:p>
            <a:pPr>
              <a:buFont typeface="Wingdings" pitchFamily="2" charset="2"/>
              <a:buChar char="Ø"/>
            </a:pPr>
            <a:endParaRPr lang="en-US" dirty="0"/>
          </a:p>
        </p:txBody>
      </p:sp>
      <p:sp>
        <p:nvSpPr>
          <p:cNvPr id="9" name="Content Placeholder 8"/>
          <p:cNvSpPr>
            <a:spLocks noGrp="1"/>
          </p:cNvSpPr>
          <p:nvPr>
            <p:ph sz="quarter" idx="2"/>
          </p:nvPr>
        </p:nvSpPr>
        <p:spPr>
          <a:xfrm>
            <a:off x="4844901" y="1752600"/>
            <a:ext cx="3886200" cy="4572000"/>
          </a:xfrm>
          <a:ln w="12700" cmpd="dbl">
            <a:solidFill>
              <a:schemeClr val="accent2">
                <a:lumMod val="75000"/>
              </a:schemeClr>
            </a:solidFill>
          </a:ln>
        </p:spPr>
        <p:txBody>
          <a:bodyPr>
            <a:normAutofit fontScale="92500" lnSpcReduction="20000"/>
          </a:bodyPr>
          <a:lstStyle/>
          <a:p>
            <a:pPr>
              <a:buFont typeface="Wingdings" pitchFamily="2" charset="2"/>
              <a:buChar char="Ø"/>
            </a:pPr>
            <a:r>
              <a:rPr lang="en-US" b="1" dirty="0">
                <a:solidFill>
                  <a:srgbClr val="D27902"/>
                </a:solidFill>
              </a:rPr>
              <a:t>Refer to your compendium</a:t>
            </a:r>
          </a:p>
          <a:p>
            <a:pPr lvl="1">
              <a:buFont typeface="Wingdings" pitchFamily="2" charset="2"/>
              <a:buChar char="Ø"/>
            </a:pPr>
            <a:r>
              <a:rPr lang="en-US" dirty="0"/>
              <a:t>Look for places to insert details: greetings, heated talk, dialogue or description</a:t>
            </a:r>
            <a:endParaRPr lang="en-US" b="1" dirty="0">
              <a:solidFill>
                <a:srgbClr val="D27902"/>
              </a:solidFill>
            </a:endParaRPr>
          </a:p>
          <a:p>
            <a:pPr>
              <a:buFont typeface="Wingdings" pitchFamily="2" charset="2"/>
              <a:buChar char="Ø"/>
            </a:pPr>
            <a:r>
              <a:rPr lang="en-US" b="1" dirty="0">
                <a:solidFill>
                  <a:srgbClr val="D27902"/>
                </a:solidFill>
              </a:rPr>
              <a:t>Do not include:</a:t>
            </a:r>
          </a:p>
          <a:p>
            <a:pPr lvl="1">
              <a:buFont typeface="Wingdings" pitchFamily="2" charset="2"/>
              <a:buChar char="Ø"/>
            </a:pPr>
            <a:r>
              <a:rPr lang="en-US" dirty="0"/>
              <a:t>Everything you’ve learned about the setting or period</a:t>
            </a:r>
          </a:p>
          <a:p>
            <a:pPr lvl="1">
              <a:buFont typeface="Wingdings" pitchFamily="2" charset="2"/>
              <a:buChar char="Ø"/>
            </a:pPr>
            <a:r>
              <a:rPr lang="en-US" dirty="0"/>
              <a:t>Details that bog down the narrative</a:t>
            </a:r>
          </a:p>
          <a:p>
            <a:pPr lvl="1">
              <a:buFont typeface="Wingdings" pitchFamily="2" charset="2"/>
              <a:buChar char="Ø"/>
            </a:pPr>
            <a:r>
              <a:rPr lang="en-US" dirty="0"/>
              <a:t>Business-as-usual details</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76200" y="76200"/>
            <a:ext cx="8991600" cy="1181100"/>
          </a:xfrm>
        </p:spPr>
        <p:txBody>
          <a:bodyPr>
            <a:normAutofit/>
          </a:bodyPr>
          <a:lstStyle/>
          <a:p>
            <a:pPr algn="ctr"/>
            <a:r>
              <a:rPr lang="en-US" b="1" dirty="0">
                <a:solidFill>
                  <a:srgbClr val="D27902"/>
                </a:solidFill>
              </a:rPr>
              <a:t>The Purposes of Dialogue</a:t>
            </a:r>
          </a:p>
        </p:txBody>
      </p:sp>
      <p:sp>
        <p:nvSpPr>
          <p:cNvPr id="3" name="Rectangle 2"/>
          <p:cNvSpPr>
            <a:spLocks noGrp="1"/>
          </p:cNvSpPr>
          <p:nvPr>
            <p:ph sz="quarter" idx="1"/>
          </p:nvPr>
        </p:nvSpPr>
        <p:spPr/>
        <p:txBody>
          <a:bodyPr>
            <a:normAutofit fontScale="92500" lnSpcReduction="20000"/>
          </a:bodyPr>
          <a:lstStyle/>
          <a:p>
            <a:pPr>
              <a:buFont typeface="Wingdings" pitchFamily="2" charset="2"/>
              <a:buChar char="Ø"/>
            </a:pPr>
            <a:r>
              <a:rPr lang="en-US" sz="3600" dirty="0"/>
              <a:t>Examples from a detective novel: </a:t>
            </a:r>
          </a:p>
          <a:p>
            <a:pPr lvl="1">
              <a:buFont typeface="Wingdings" pitchFamily="2" charset="2"/>
              <a:buChar char="Ø"/>
            </a:pPr>
            <a:r>
              <a:rPr lang="en-US" sz="3300" dirty="0"/>
              <a:t>Show character or relationships—“A girl wants to see you. She’s a knockout.” “Shoo her in, darling.”</a:t>
            </a:r>
          </a:p>
          <a:p>
            <a:pPr lvl="1">
              <a:buFont typeface="Wingdings" pitchFamily="2" charset="2"/>
              <a:buChar char="Ø"/>
            </a:pPr>
            <a:r>
              <a:rPr lang="en-US" sz="3300" dirty="0"/>
              <a:t>Provide background—“I inquired at the hotel about a reliable private detective.” </a:t>
            </a:r>
          </a:p>
          <a:p>
            <a:pPr lvl="1">
              <a:buFont typeface="Wingdings" pitchFamily="2" charset="2"/>
              <a:buChar char="Ø"/>
            </a:pPr>
            <a:r>
              <a:rPr lang="en-US" sz="3300" dirty="0"/>
              <a:t>Convey/escalate conflict or threat—“I’m deathly afraid of him, of what he might do.”</a:t>
            </a:r>
          </a:p>
          <a:p>
            <a:pPr lvl="1">
              <a:buFont typeface="Wingdings" pitchFamily="2" charset="2"/>
              <a:buChar char="Ø"/>
            </a:pPr>
            <a:r>
              <a:rPr lang="en-US" sz="3300" dirty="0"/>
              <a:t>Suggest subtext—“More than idle curiosity prompted my question.”</a:t>
            </a:r>
          </a:p>
        </p:txBody>
      </p:sp>
    </p:spTree>
    <p:extLst>
      <p:ext uri="{BB962C8B-B14F-4D97-AF65-F5344CB8AC3E}">
        <p14:creationId xmlns:p14="http://schemas.microsoft.com/office/powerpoint/2010/main" val="3910120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76200" y="76200"/>
            <a:ext cx="8991600" cy="1181100"/>
          </a:xfrm>
        </p:spPr>
        <p:txBody>
          <a:bodyPr>
            <a:normAutofit/>
          </a:bodyPr>
          <a:lstStyle/>
          <a:p>
            <a:pPr algn="ctr"/>
            <a:r>
              <a:rPr lang="en-US" b="1" dirty="0">
                <a:solidFill>
                  <a:srgbClr val="D27902"/>
                </a:solidFill>
              </a:rPr>
              <a:t>Dialogue Conventions</a:t>
            </a:r>
          </a:p>
        </p:txBody>
      </p:sp>
      <p:sp>
        <p:nvSpPr>
          <p:cNvPr id="3" name="Rectangle 2"/>
          <p:cNvSpPr>
            <a:spLocks noGrp="1"/>
          </p:cNvSpPr>
          <p:nvPr>
            <p:ph sz="quarter" idx="1"/>
          </p:nvPr>
        </p:nvSpPr>
        <p:spPr>
          <a:xfrm>
            <a:off x="612648" y="1981200"/>
            <a:ext cx="8153400" cy="4648200"/>
          </a:xfrm>
        </p:spPr>
        <p:txBody>
          <a:bodyPr>
            <a:noAutofit/>
          </a:bodyPr>
          <a:lstStyle/>
          <a:p>
            <a:pPr>
              <a:buFont typeface="Wingdings" pitchFamily="2" charset="2"/>
              <a:buChar char="Ø"/>
            </a:pPr>
            <a:r>
              <a:rPr lang="en-US" sz="3200" dirty="0"/>
              <a:t>Give each character their own paragraph; some white space is appealing.</a:t>
            </a:r>
          </a:p>
          <a:p>
            <a:pPr>
              <a:buFont typeface="Wingdings" pitchFamily="2" charset="2"/>
              <a:buChar char="Ø"/>
            </a:pPr>
            <a:r>
              <a:rPr lang="en-US" sz="3200" dirty="0"/>
              <a:t>Put at beginning or end of paragraph.</a:t>
            </a:r>
          </a:p>
          <a:p>
            <a:pPr>
              <a:buFont typeface="Wingdings" pitchFamily="2" charset="2"/>
              <a:buChar char="Ø"/>
            </a:pPr>
            <a:r>
              <a:rPr lang="en-US" sz="3300" dirty="0"/>
              <a:t>Use “double quotes” for dialogue (unless otherwise recommended by publisher).</a:t>
            </a:r>
          </a:p>
          <a:p>
            <a:pPr>
              <a:buFont typeface="Wingdings" pitchFamily="2" charset="2"/>
              <a:buChar char="Ø"/>
            </a:pPr>
            <a:r>
              <a:rPr lang="en-US" sz="3300" dirty="0"/>
              <a:t>Internal dialogue can be set off by “she thought” tag, by italics, or by context.</a:t>
            </a:r>
          </a:p>
        </p:txBody>
      </p:sp>
    </p:spTree>
    <p:extLst>
      <p:ext uri="{BB962C8B-B14F-4D97-AF65-F5344CB8AC3E}">
        <p14:creationId xmlns:p14="http://schemas.microsoft.com/office/powerpoint/2010/main" val="4244476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76200" y="76200"/>
            <a:ext cx="8991600" cy="1181100"/>
          </a:xfrm>
        </p:spPr>
        <p:txBody>
          <a:bodyPr>
            <a:normAutofit/>
          </a:bodyPr>
          <a:lstStyle/>
          <a:p>
            <a:pPr algn="ctr"/>
            <a:r>
              <a:rPr lang="en-US" b="1" dirty="0">
                <a:solidFill>
                  <a:srgbClr val="D27902"/>
                </a:solidFill>
              </a:rPr>
              <a:t>Dialogue Do’s</a:t>
            </a:r>
          </a:p>
        </p:txBody>
      </p:sp>
      <p:sp>
        <p:nvSpPr>
          <p:cNvPr id="3" name="Rectangle 2"/>
          <p:cNvSpPr>
            <a:spLocks noGrp="1"/>
          </p:cNvSpPr>
          <p:nvPr>
            <p:ph sz="quarter" idx="1"/>
          </p:nvPr>
        </p:nvSpPr>
        <p:spPr>
          <a:xfrm>
            <a:off x="609600" y="1828800"/>
            <a:ext cx="8153400" cy="4495800"/>
          </a:xfrm>
        </p:spPr>
        <p:txBody>
          <a:bodyPr>
            <a:noAutofit/>
          </a:bodyPr>
          <a:lstStyle/>
          <a:p>
            <a:pPr>
              <a:buFont typeface="Wingdings" pitchFamily="2" charset="2"/>
              <a:buChar char="Ø"/>
            </a:pPr>
            <a:r>
              <a:rPr lang="en-US" sz="3300" dirty="0"/>
              <a:t>Ideally, use to accomplish more than one thing.</a:t>
            </a:r>
          </a:p>
          <a:p>
            <a:pPr>
              <a:buFont typeface="Wingdings" pitchFamily="2" charset="2"/>
              <a:buChar char="Ø"/>
            </a:pPr>
            <a:r>
              <a:rPr lang="en-US" sz="3200" dirty="0"/>
              <a:t>Keep it short and concise.</a:t>
            </a:r>
          </a:p>
          <a:p>
            <a:pPr>
              <a:buFont typeface="Wingdings" pitchFamily="2" charset="2"/>
              <a:buChar char="Ø"/>
            </a:pPr>
            <a:r>
              <a:rPr lang="en-US" sz="3200" dirty="0"/>
              <a:t>Give individuals different styles of speech.</a:t>
            </a:r>
            <a:endParaRPr lang="en-US" sz="3300" dirty="0"/>
          </a:p>
          <a:p>
            <a:pPr>
              <a:buFont typeface="Wingdings" pitchFamily="2" charset="2"/>
              <a:buChar char="Ø"/>
            </a:pPr>
            <a:r>
              <a:rPr lang="en-US" sz="3300" dirty="0"/>
              <a:t>Push to deepen dialogue—writers can revise dialogue, real speakers can’t.</a:t>
            </a:r>
          </a:p>
          <a:p>
            <a:pPr>
              <a:buFont typeface="Wingdings" pitchFamily="2" charset="2"/>
              <a:buChar char="Ø"/>
            </a:pPr>
            <a:r>
              <a:rPr lang="en-US" sz="3200" dirty="0"/>
              <a:t>Read dialogue aloud to check for authenticity.</a:t>
            </a:r>
          </a:p>
          <a:p>
            <a:pPr>
              <a:buFont typeface="Wingdings" pitchFamily="2" charset="2"/>
              <a:buChar char="Ø"/>
            </a:pPr>
            <a:r>
              <a:rPr lang="en-US" sz="3200" dirty="0"/>
              <a:t>Use contractions freely.</a:t>
            </a:r>
          </a:p>
        </p:txBody>
      </p:sp>
    </p:spTree>
    <p:extLst>
      <p:ext uri="{BB962C8B-B14F-4D97-AF65-F5344CB8AC3E}">
        <p14:creationId xmlns:p14="http://schemas.microsoft.com/office/powerpoint/2010/main" val="4114814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76200" y="76200"/>
            <a:ext cx="8991600" cy="1181100"/>
          </a:xfrm>
        </p:spPr>
        <p:txBody>
          <a:bodyPr>
            <a:normAutofit/>
          </a:bodyPr>
          <a:lstStyle/>
          <a:p>
            <a:pPr algn="ctr"/>
            <a:r>
              <a:rPr lang="en-US" b="1" dirty="0">
                <a:solidFill>
                  <a:srgbClr val="D27902"/>
                </a:solidFill>
              </a:rPr>
              <a:t>Dialogue Don’ts</a:t>
            </a:r>
          </a:p>
        </p:txBody>
      </p:sp>
      <p:sp>
        <p:nvSpPr>
          <p:cNvPr id="3" name="Rectangle 2"/>
          <p:cNvSpPr>
            <a:spLocks noGrp="1"/>
          </p:cNvSpPr>
          <p:nvPr>
            <p:ph sz="quarter" idx="1"/>
          </p:nvPr>
        </p:nvSpPr>
        <p:spPr>
          <a:xfrm>
            <a:off x="533400" y="1676400"/>
            <a:ext cx="8232648" cy="4876800"/>
          </a:xfrm>
        </p:spPr>
        <p:txBody>
          <a:bodyPr>
            <a:noAutofit/>
          </a:bodyPr>
          <a:lstStyle/>
          <a:p>
            <a:pPr>
              <a:buFont typeface="Wingdings" pitchFamily="2" charset="2"/>
              <a:buChar char="Ø"/>
            </a:pPr>
            <a:r>
              <a:rPr lang="en-US" sz="3400" dirty="0"/>
              <a:t>Avoid obvious dialect, e.g., </a:t>
            </a:r>
            <a:r>
              <a:rPr lang="en-US" sz="3400" dirty="0" err="1"/>
              <a:t>goin</a:t>
            </a:r>
            <a:r>
              <a:rPr lang="en-US" sz="3400" dirty="0"/>
              <a:t>’ </a:t>
            </a:r>
            <a:r>
              <a:rPr lang="en-US" sz="3400" dirty="0" err="1"/>
              <a:t>fishin</a:t>
            </a:r>
            <a:r>
              <a:rPr lang="en-US" sz="3400" dirty="0"/>
              <a:t>’. Instead, focus on word choice or cues.</a:t>
            </a:r>
          </a:p>
          <a:p>
            <a:pPr>
              <a:buFont typeface="Wingdings" pitchFamily="2" charset="2"/>
              <a:buChar char="Ø"/>
            </a:pPr>
            <a:r>
              <a:rPr lang="en-US" sz="3600" dirty="0"/>
              <a:t>Don’t include mundane dialogue—unless you want to highlight the mundane.</a:t>
            </a:r>
          </a:p>
          <a:p>
            <a:pPr>
              <a:buFont typeface="Wingdings" pitchFamily="2" charset="2"/>
              <a:buChar char="Ø"/>
            </a:pPr>
            <a:r>
              <a:rPr lang="en-US" sz="3600" dirty="0"/>
              <a:t>Don’t overuse dialogue to convey information.</a:t>
            </a:r>
            <a:endParaRPr lang="en-US" sz="3400" dirty="0"/>
          </a:p>
          <a:p>
            <a:pPr>
              <a:buFont typeface="Wingdings" pitchFamily="2" charset="2"/>
              <a:buChar char="Ø"/>
            </a:pPr>
            <a:r>
              <a:rPr lang="en-US" sz="3600" dirty="0"/>
              <a:t>Avoid on-the-nose dialogue. Instead, pay attention to subtext. </a:t>
            </a:r>
          </a:p>
          <a:p>
            <a:pPr>
              <a:buFont typeface="Wingdings" pitchFamily="2" charset="2"/>
              <a:buChar char="Ø"/>
            </a:pPr>
            <a:endParaRPr lang="en-US" sz="3400" dirty="0"/>
          </a:p>
        </p:txBody>
      </p:sp>
    </p:spTree>
    <p:extLst>
      <p:ext uri="{BB962C8B-B14F-4D97-AF65-F5344CB8AC3E}">
        <p14:creationId xmlns:p14="http://schemas.microsoft.com/office/powerpoint/2010/main" val="1187662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76200" y="76200"/>
            <a:ext cx="8991600" cy="1181100"/>
          </a:xfrm>
        </p:spPr>
        <p:txBody>
          <a:bodyPr>
            <a:normAutofit/>
          </a:bodyPr>
          <a:lstStyle/>
          <a:p>
            <a:pPr algn="ctr"/>
            <a:r>
              <a:rPr lang="en-US" b="1" dirty="0">
                <a:solidFill>
                  <a:srgbClr val="D27902"/>
                </a:solidFill>
              </a:rPr>
              <a:t>Subtext in Dialogue</a:t>
            </a:r>
          </a:p>
        </p:txBody>
      </p:sp>
      <p:sp>
        <p:nvSpPr>
          <p:cNvPr id="3" name="Rectangle 2"/>
          <p:cNvSpPr>
            <a:spLocks noGrp="1"/>
          </p:cNvSpPr>
          <p:nvPr>
            <p:ph sz="quarter" idx="1"/>
          </p:nvPr>
        </p:nvSpPr>
        <p:spPr>
          <a:xfrm>
            <a:off x="533400" y="1524000"/>
            <a:ext cx="8232648" cy="5021262"/>
          </a:xfrm>
        </p:spPr>
        <p:txBody>
          <a:bodyPr>
            <a:noAutofit/>
          </a:bodyPr>
          <a:lstStyle/>
          <a:p>
            <a:pPr>
              <a:buFont typeface="Wingdings" pitchFamily="2" charset="2"/>
              <a:buChar char="Ø"/>
            </a:pPr>
            <a:r>
              <a:rPr lang="en-US" sz="3600" dirty="0"/>
              <a:t>Example from an American novelist:</a:t>
            </a:r>
          </a:p>
          <a:p>
            <a:pPr marL="0" indent="0">
              <a:buNone/>
            </a:pPr>
            <a:r>
              <a:rPr lang="en-US" dirty="0"/>
              <a:t>   I just want to live simply and pay attention to what’s happening each day. And come sleep with you at night.</a:t>
            </a:r>
          </a:p>
          <a:p>
            <a:pPr marL="0" indent="0">
              <a:buNone/>
            </a:pPr>
            <a:r>
              <a:rPr lang="en-US" dirty="0">
                <a:effectLst/>
              </a:rPr>
              <a:t>    It turns out we’re not finished with changes and excitements. And not all dried up in body and spirit.</a:t>
            </a:r>
          </a:p>
          <a:p>
            <a:pPr marL="0" indent="0">
              <a:buNone/>
            </a:pPr>
            <a:r>
              <a:rPr lang="en-US" dirty="0"/>
              <a:t>    And we’re not even doing what people think we’re doing.</a:t>
            </a:r>
            <a:endParaRPr lang="en-US" dirty="0">
              <a:effectLst/>
            </a:endParaRPr>
          </a:p>
          <a:p>
            <a:pPr marL="0" indent="0">
              <a:buNone/>
            </a:pPr>
            <a:r>
              <a:rPr lang="en-US" dirty="0"/>
              <a:t>    Do you want to? Addie said</a:t>
            </a:r>
            <a:endParaRPr lang="en-US" dirty="0">
              <a:effectLst/>
            </a:endParaRPr>
          </a:p>
          <a:p>
            <a:pPr marL="0" indent="0">
              <a:buNone/>
            </a:pPr>
            <a:r>
              <a:rPr lang="en-US" dirty="0"/>
              <a:t>    That’s entirely up to you.</a:t>
            </a:r>
            <a:endParaRPr lang="en-US" dirty="0">
              <a:effectLst/>
            </a:endParaRPr>
          </a:p>
        </p:txBody>
      </p:sp>
      <p:sp>
        <p:nvSpPr>
          <p:cNvPr id="5" name="Rectangle 3">
            <a:extLst>
              <a:ext uri="{FF2B5EF4-FFF2-40B4-BE49-F238E27FC236}">
                <a16:creationId xmlns:a16="http://schemas.microsoft.com/office/drawing/2014/main" id="{075EE90B-79F8-57EE-D0A7-F015AF141131}"/>
              </a:ext>
            </a:extLst>
          </p:cNvPr>
          <p:cNvSpPr>
            <a:spLocks noChangeArrowheads="1"/>
          </p:cNvSpPr>
          <p:nvPr/>
        </p:nvSpPr>
        <p:spPr bwMode="auto">
          <a:xfrm>
            <a:off x="152400" y="142473"/>
            <a:ext cx="550151" cy="477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95250" algn="l" defTabSz="914400" rtl="0" eaLnBrk="0" fontAlgn="base" latinLnBrk="0" hangingPunct="0">
              <a:lnSpc>
                <a:spcPct val="100000"/>
              </a:lnSpc>
              <a:spcBef>
                <a:spcPct val="0"/>
              </a:spcBef>
              <a:spcAft>
                <a:spcPct val="0"/>
              </a:spcAft>
              <a:buClrTx/>
              <a:buSzTx/>
              <a:buFontTx/>
              <a:buNone/>
              <a:tabLst/>
            </a:pPr>
            <a:r>
              <a:rPr kumimoji="0" lang="en-US" altLang="en-US" sz="1900" b="0" i="0" u="none" strike="noStrike" cap="none" normalizeH="0" baseline="0" dirty="0">
                <a:ln>
                  <a:noFill/>
                </a:ln>
                <a:solidFill>
                  <a:schemeClr val="tx1"/>
                </a:solidFill>
                <a:effectLst/>
                <a:latin typeface="Helvetica" pitchFamily="2" charset="0"/>
              </a:rPr>
              <a:t>    </a:t>
            </a:r>
            <a:endParaRPr kumimoji="0" lang="en-US" altLang="en-US" sz="600" b="0" i="0" u="none" strike="noStrike" cap="none" normalizeH="0" baseline="0" dirty="0">
              <a:ln>
                <a:noFill/>
              </a:ln>
              <a:solidFill>
                <a:schemeClr val="tx1"/>
              </a:solidFill>
              <a:effectLst/>
            </a:endParaRPr>
          </a:p>
          <a:p>
            <a:pPr marL="0" marR="0" lvl="0" indent="95250" algn="l" defTabSz="914400" rtl="0" eaLnBrk="0" fontAlgn="base" latinLnBrk="0" hangingPunct="0">
              <a:lnSpc>
                <a:spcPct val="100000"/>
              </a:lnSpc>
              <a:spcBef>
                <a:spcPct val="0"/>
              </a:spcBef>
              <a:spcAft>
                <a:spcPct val="0"/>
              </a:spcAft>
              <a:buClrTx/>
              <a:buSzTx/>
              <a:buFontTx/>
              <a:buNone/>
              <a:tabLst/>
            </a:pPr>
            <a:r>
              <a:rPr kumimoji="0" lang="en-US" altLang="en-US" sz="600" b="0" i="0" u="none" strike="noStrike" cap="none" normalizeH="0" baseline="30000" dirty="0">
                <a:ln>
                  <a:noFill/>
                </a:ln>
                <a:solidFill>
                  <a:schemeClr val="tx1"/>
                </a:solidFill>
                <a:effectLst/>
                <a:latin typeface="Helvetica" pitchFamily="2" charset="0"/>
              </a:rPr>
              <a:t>1</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23560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76200" y="76200"/>
            <a:ext cx="8915400" cy="1181100"/>
          </a:xfrm>
        </p:spPr>
        <p:txBody>
          <a:bodyPr>
            <a:normAutofit/>
          </a:bodyPr>
          <a:lstStyle/>
          <a:p>
            <a:pPr algn="ctr"/>
            <a:r>
              <a:rPr lang="en-US" b="1" dirty="0">
                <a:solidFill>
                  <a:srgbClr val="D27902"/>
                </a:solidFill>
              </a:rPr>
              <a:t>Using Dialogue Tags</a:t>
            </a:r>
          </a:p>
        </p:txBody>
      </p:sp>
      <p:sp>
        <p:nvSpPr>
          <p:cNvPr id="3" name="Rectangle 2"/>
          <p:cNvSpPr>
            <a:spLocks noGrp="1"/>
          </p:cNvSpPr>
          <p:nvPr>
            <p:ph sz="quarter" idx="1"/>
          </p:nvPr>
        </p:nvSpPr>
        <p:spPr>
          <a:xfrm>
            <a:off x="495300" y="1752600"/>
            <a:ext cx="8191500" cy="4876800"/>
          </a:xfrm>
        </p:spPr>
        <p:txBody>
          <a:bodyPr>
            <a:noAutofit/>
          </a:bodyPr>
          <a:lstStyle/>
          <a:p>
            <a:pPr>
              <a:buFont typeface="Wingdings" pitchFamily="2" charset="2"/>
              <a:buChar char="Ø"/>
            </a:pPr>
            <a:r>
              <a:rPr lang="en-US" sz="3200" dirty="0"/>
              <a:t>“He/she said/asked” are the most straightforward dialogue tag and are almost invisible. This should be primary tag used.</a:t>
            </a:r>
          </a:p>
          <a:p>
            <a:pPr>
              <a:buFont typeface="Wingdings" pitchFamily="2" charset="2"/>
              <a:buChar char="Ø"/>
            </a:pPr>
            <a:r>
              <a:rPr lang="en-US" sz="3200" dirty="0"/>
              <a:t>Don’t use “he/she said/asked” for every line of speech. Usually only needed every few lines.</a:t>
            </a:r>
          </a:p>
          <a:p>
            <a:pPr>
              <a:buFont typeface="Wingdings" pitchFamily="2" charset="2"/>
              <a:buChar char="Ø"/>
            </a:pPr>
            <a:r>
              <a:rPr lang="en-US" sz="3200" dirty="0"/>
              <a:t>Action tags can provide a picture of speaker’s behavior. </a:t>
            </a:r>
          </a:p>
          <a:p>
            <a:pPr>
              <a:buFont typeface="Wingdings" pitchFamily="2" charset="2"/>
              <a:buChar char="Ø"/>
            </a:pPr>
            <a:r>
              <a:rPr lang="en-US" sz="3200" dirty="0"/>
              <a:t>Internal dialogue can show what speaker is thinking and not saying.</a:t>
            </a:r>
          </a:p>
        </p:txBody>
      </p:sp>
    </p:spTree>
    <p:extLst>
      <p:ext uri="{BB962C8B-B14F-4D97-AF65-F5344CB8AC3E}">
        <p14:creationId xmlns:p14="http://schemas.microsoft.com/office/powerpoint/2010/main" val="2126193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76200" y="76200"/>
            <a:ext cx="8991600" cy="1143000"/>
          </a:xfrm>
        </p:spPr>
        <p:txBody>
          <a:bodyPr>
            <a:normAutofit/>
          </a:bodyPr>
          <a:lstStyle/>
          <a:p>
            <a:pPr algn="ctr"/>
            <a:r>
              <a:rPr lang="en-US" b="1" dirty="0">
                <a:solidFill>
                  <a:srgbClr val="D27902"/>
                </a:solidFill>
              </a:rPr>
              <a:t>Telling Dialogue 1</a:t>
            </a:r>
          </a:p>
        </p:txBody>
      </p:sp>
      <p:sp>
        <p:nvSpPr>
          <p:cNvPr id="3" name="Rectangle 2"/>
          <p:cNvSpPr>
            <a:spLocks noGrp="1"/>
          </p:cNvSpPr>
          <p:nvPr>
            <p:ph sz="quarter" idx="1"/>
          </p:nvPr>
        </p:nvSpPr>
        <p:spPr>
          <a:xfrm>
            <a:off x="612648" y="1828800"/>
            <a:ext cx="8153400" cy="4419600"/>
          </a:xfrm>
        </p:spPr>
        <p:txBody>
          <a:bodyPr>
            <a:noAutofit/>
          </a:bodyPr>
          <a:lstStyle/>
          <a:p>
            <a:pPr>
              <a:buFont typeface="Wingdings" pitchFamily="2" charset="2"/>
              <a:buChar char="Ø"/>
            </a:pPr>
            <a:r>
              <a:rPr lang="en-US" sz="3200" dirty="0"/>
              <a:t>Example—a classic American novel:</a:t>
            </a:r>
          </a:p>
          <a:p>
            <a:pPr marL="0" indent="0">
              <a:buNone/>
            </a:pPr>
            <a:r>
              <a:rPr lang="en-US" sz="3000" dirty="0"/>
              <a:t>   “A saucy manner does not go down with me.”</a:t>
            </a:r>
          </a:p>
          <a:p>
            <a:pPr marL="0" indent="0">
              <a:buNone/>
            </a:pPr>
            <a:r>
              <a:rPr lang="en-US" sz="3000" dirty="0"/>
              <a:t>   “I will not be bullied.”</a:t>
            </a:r>
          </a:p>
          <a:p>
            <a:pPr marL="0" indent="0">
              <a:buNone/>
            </a:pPr>
            <a:r>
              <a:rPr lang="en-US" sz="3000" dirty="0"/>
              <a:t>   “Earlier tonight I gave some thought to stealing a kiss from you, though you are very young, and sick and unattractive to boot, but now I am of a mind to give you five or six good licks with my belt.”</a:t>
            </a:r>
          </a:p>
          <a:p>
            <a:pPr marL="0" indent="0">
              <a:buNone/>
            </a:pPr>
            <a:r>
              <a:rPr lang="en-US" sz="3000" dirty="0"/>
              <a:t>   “One would be as unpleasant as the other.”</a:t>
            </a:r>
            <a:endParaRPr lang="en-US" sz="3000" dirty="0">
              <a:effectLst/>
            </a:endParaRPr>
          </a:p>
        </p:txBody>
      </p:sp>
    </p:spTree>
    <p:extLst>
      <p:ext uri="{BB962C8B-B14F-4D97-AF65-F5344CB8AC3E}">
        <p14:creationId xmlns:p14="http://schemas.microsoft.com/office/powerpoint/2010/main" val="2505403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76200" y="76200"/>
            <a:ext cx="8991600" cy="1143000"/>
          </a:xfrm>
        </p:spPr>
        <p:txBody>
          <a:bodyPr>
            <a:normAutofit/>
          </a:bodyPr>
          <a:lstStyle/>
          <a:p>
            <a:pPr algn="ctr"/>
            <a:r>
              <a:rPr lang="en-US" b="1" dirty="0">
                <a:solidFill>
                  <a:srgbClr val="D27902"/>
                </a:solidFill>
              </a:rPr>
              <a:t>Telling Dialogue 2</a:t>
            </a:r>
          </a:p>
        </p:txBody>
      </p:sp>
      <p:sp>
        <p:nvSpPr>
          <p:cNvPr id="3" name="Rectangle 2"/>
          <p:cNvSpPr>
            <a:spLocks noGrp="1"/>
          </p:cNvSpPr>
          <p:nvPr>
            <p:ph sz="quarter" idx="1"/>
          </p:nvPr>
        </p:nvSpPr>
        <p:spPr>
          <a:xfrm>
            <a:off x="228600" y="1654139"/>
            <a:ext cx="8686800" cy="5105400"/>
          </a:xfrm>
        </p:spPr>
        <p:txBody>
          <a:bodyPr>
            <a:noAutofit/>
          </a:bodyPr>
          <a:lstStyle/>
          <a:p>
            <a:pPr>
              <a:buFont typeface="Wingdings" pitchFamily="2" charset="2"/>
              <a:buChar char="Ø"/>
            </a:pPr>
            <a:r>
              <a:rPr lang="en-US" sz="3000" dirty="0"/>
              <a:t>Condensed example—a well-known American author: </a:t>
            </a:r>
          </a:p>
          <a:p>
            <a:pPr marL="0" indent="0">
              <a:buNone/>
            </a:pPr>
            <a:r>
              <a:rPr lang="en-US" sz="3000" dirty="0"/>
              <a:t>   “What you be dig for? Worm grub?”</a:t>
            </a:r>
          </a:p>
          <a:p>
            <a:pPr marL="0" indent="0">
              <a:buNone/>
            </a:pPr>
            <a:r>
              <a:rPr lang="en-US" sz="3000" dirty="0"/>
              <a:t>   “We’re cultivating the soil, sister.”</a:t>
            </a:r>
          </a:p>
          <a:p>
            <a:pPr marL="0" indent="0">
              <a:buNone/>
            </a:pPr>
            <a:r>
              <a:rPr lang="en-US" sz="3000" dirty="0"/>
              <a:t>   My father mopped his brow again and launched into the parable of the one mustard seed falling on a barren place, and the other one on good soil.</a:t>
            </a:r>
          </a:p>
          <a:p>
            <a:pPr marL="0" indent="0">
              <a:buNone/>
            </a:pPr>
            <a:r>
              <a:rPr lang="en-US" sz="3000" dirty="0"/>
              <a:t>   Mama </a:t>
            </a:r>
            <a:r>
              <a:rPr lang="en-US" sz="3000" dirty="0" err="1"/>
              <a:t>Tataba</a:t>
            </a:r>
            <a:r>
              <a:rPr lang="en-US" sz="3000" dirty="0"/>
              <a:t> seemed not to listen. “You got to be make hills.” </a:t>
            </a:r>
          </a:p>
          <a:p>
            <a:pPr marL="0" indent="0">
              <a:buNone/>
            </a:pPr>
            <a:r>
              <a:rPr lang="en-US" sz="3000" dirty="0"/>
              <a:t>   He said at last. “I’ve been tending the soil ever since I could walk behind my father.”</a:t>
            </a:r>
          </a:p>
        </p:txBody>
      </p:sp>
    </p:spTree>
    <p:extLst>
      <p:ext uri="{BB962C8B-B14F-4D97-AF65-F5344CB8AC3E}">
        <p14:creationId xmlns:p14="http://schemas.microsoft.com/office/powerpoint/2010/main" val="38831328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76200" y="76200"/>
            <a:ext cx="8991600" cy="1143000"/>
          </a:xfrm>
        </p:spPr>
        <p:txBody>
          <a:bodyPr>
            <a:normAutofit/>
          </a:bodyPr>
          <a:lstStyle/>
          <a:p>
            <a:pPr algn="ctr"/>
            <a:r>
              <a:rPr lang="en-US" b="1" dirty="0">
                <a:solidFill>
                  <a:srgbClr val="D27902"/>
                </a:solidFill>
              </a:rPr>
              <a:t>Telling Dialogue 3</a:t>
            </a:r>
          </a:p>
        </p:txBody>
      </p:sp>
      <p:sp>
        <p:nvSpPr>
          <p:cNvPr id="3" name="Rectangle 2"/>
          <p:cNvSpPr>
            <a:spLocks noGrp="1"/>
          </p:cNvSpPr>
          <p:nvPr>
            <p:ph sz="quarter" idx="1"/>
          </p:nvPr>
        </p:nvSpPr>
        <p:spPr>
          <a:xfrm>
            <a:off x="228600" y="1654139"/>
            <a:ext cx="8686800" cy="5105400"/>
          </a:xfrm>
        </p:spPr>
        <p:txBody>
          <a:bodyPr>
            <a:noAutofit/>
          </a:bodyPr>
          <a:lstStyle/>
          <a:p>
            <a:pPr>
              <a:buFont typeface="Wingdings" pitchFamily="2" charset="2"/>
              <a:buChar char="Ø"/>
            </a:pPr>
            <a:r>
              <a:rPr lang="en-US" sz="3000" dirty="0"/>
              <a:t>Condensed example—a prolific American author: </a:t>
            </a:r>
          </a:p>
          <a:p>
            <a:pPr marL="0" indent="0">
              <a:buNone/>
            </a:pPr>
            <a:r>
              <a:rPr lang="en-US" sz="3000" dirty="0"/>
              <a:t>   “I have plans for you, Norma Jean. For us,”</a:t>
            </a:r>
          </a:p>
          <a:p>
            <a:pPr marL="0" indent="0">
              <a:buNone/>
            </a:pPr>
            <a:r>
              <a:rPr lang="en-US" sz="3000" dirty="0"/>
              <a:t> Gladys said.</a:t>
            </a:r>
          </a:p>
          <a:p>
            <a:pPr marL="0" indent="0">
              <a:buNone/>
            </a:pPr>
            <a:r>
              <a:rPr lang="en-US" sz="3000" dirty="0"/>
              <a:t>   Norma Jean’s piano lessons continued sporadically. And she had occasional voice lessons.</a:t>
            </a:r>
          </a:p>
          <a:p>
            <a:pPr marL="0" indent="0">
              <a:buNone/>
            </a:pPr>
            <a:r>
              <a:rPr lang="en-US" sz="3000" dirty="0"/>
              <a:t>   Miss Flynn told Gladys, “Your little girl has a sweet, sincere personality. But right now”—Jess Flynn spoke softly, so Norma Jean might not hear—”she really has no voice at all.”</a:t>
            </a:r>
          </a:p>
          <a:p>
            <a:pPr marL="0" indent="0">
              <a:buNone/>
            </a:pPr>
            <a:r>
              <a:rPr lang="en-US" sz="3000" dirty="0"/>
              <a:t>   Gladys said, “She will.” </a:t>
            </a:r>
          </a:p>
          <a:p>
            <a:pPr marL="0" indent="0">
              <a:buNone/>
            </a:pPr>
            <a:r>
              <a:rPr lang="en-US" sz="3000" dirty="0"/>
              <a:t>   </a:t>
            </a:r>
          </a:p>
        </p:txBody>
      </p:sp>
    </p:spTree>
    <p:extLst>
      <p:ext uri="{BB962C8B-B14F-4D97-AF65-F5344CB8AC3E}">
        <p14:creationId xmlns:p14="http://schemas.microsoft.com/office/powerpoint/2010/main" val="28023654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76200" y="76200"/>
            <a:ext cx="8991600" cy="1143000"/>
          </a:xfrm>
        </p:spPr>
        <p:txBody>
          <a:bodyPr>
            <a:normAutofit/>
          </a:bodyPr>
          <a:lstStyle/>
          <a:p>
            <a:pPr algn="ctr"/>
            <a:r>
              <a:rPr lang="en-US" b="1" dirty="0">
                <a:solidFill>
                  <a:srgbClr val="D27902"/>
                </a:solidFill>
              </a:rPr>
              <a:t>Dialogue For Time and Place</a:t>
            </a:r>
          </a:p>
        </p:txBody>
      </p:sp>
      <p:sp>
        <p:nvSpPr>
          <p:cNvPr id="3" name="Rectangle 2"/>
          <p:cNvSpPr>
            <a:spLocks noGrp="1"/>
          </p:cNvSpPr>
          <p:nvPr>
            <p:ph sz="quarter" idx="1"/>
          </p:nvPr>
        </p:nvSpPr>
        <p:spPr>
          <a:xfrm>
            <a:off x="612648" y="1828800"/>
            <a:ext cx="8153400" cy="4419600"/>
          </a:xfrm>
        </p:spPr>
        <p:txBody>
          <a:bodyPr>
            <a:noAutofit/>
          </a:bodyPr>
          <a:lstStyle/>
          <a:p>
            <a:pPr>
              <a:buFont typeface="Wingdings" pitchFamily="2" charset="2"/>
              <a:buChar char="Ø"/>
            </a:pPr>
            <a:r>
              <a:rPr lang="en-US" sz="3400" dirty="0"/>
              <a:t>Use details specific to the time/place.</a:t>
            </a:r>
          </a:p>
          <a:p>
            <a:pPr lvl="1">
              <a:buFont typeface="Wingdings" pitchFamily="2" charset="2"/>
              <a:buChar char="Ø"/>
            </a:pPr>
            <a:r>
              <a:rPr lang="en-US" sz="2800" dirty="0"/>
              <a:t>“Let us make the fishmonger our last stop.”</a:t>
            </a:r>
          </a:p>
          <a:p>
            <a:pPr>
              <a:buFont typeface="Wingdings" pitchFamily="2" charset="2"/>
              <a:buChar char="Ø"/>
            </a:pPr>
            <a:r>
              <a:rPr lang="en-US" sz="3400" dirty="0"/>
              <a:t>Signal a different time period with formal or anachronistic speech. </a:t>
            </a:r>
          </a:p>
          <a:p>
            <a:pPr lvl="1">
              <a:buFont typeface="Wingdings" pitchFamily="2" charset="2"/>
              <a:buChar char="Ø"/>
            </a:pPr>
            <a:r>
              <a:rPr lang="en-US" sz="2800" dirty="0"/>
              <a:t>“Of the many people who thronged my life, I counted him the most engaging.”</a:t>
            </a:r>
          </a:p>
          <a:p>
            <a:pPr>
              <a:buFont typeface="Wingdings" pitchFamily="2" charset="2"/>
              <a:buChar char="Ø"/>
            </a:pPr>
            <a:r>
              <a:rPr lang="en-US" sz="3400" dirty="0"/>
              <a:t>Use jargon/sayings of time/place.</a:t>
            </a:r>
          </a:p>
          <a:p>
            <a:pPr lvl="1">
              <a:buFont typeface="Wingdings" pitchFamily="2" charset="2"/>
              <a:buChar char="Ø"/>
            </a:pPr>
            <a:r>
              <a:rPr lang="en-US" sz="2800" dirty="0"/>
              <a:t>“God’s teeth, he’s foiled us again.”</a:t>
            </a:r>
          </a:p>
        </p:txBody>
      </p:sp>
    </p:spTree>
    <p:extLst>
      <p:ext uri="{BB962C8B-B14F-4D97-AF65-F5344CB8AC3E}">
        <p14:creationId xmlns:p14="http://schemas.microsoft.com/office/powerpoint/2010/main" val="6950148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buFont typeface="Wingdings" pitchFamily="2" charset="2"/>
              <a:buChar char="Ø"/>
            </a:pPr>
            <a:r>
              <a:rPr lang="en-US" b="1" dirty="0">
                <a:solidFill>
                  <a:srgbClr val="D27902"/>
                </a:solidFill>
              </a:rPr>
              <a:t>Maryka Biaggio, PhD</a:t>
            </a:r>
            <a:endParaRPr lang="en-US" dirty="0"/>
          </a:p>
        </p:txBody>
      </p:sp>
      <p:sp>
        <p:nvSpPr>
          <p:cNvPr id="3" name="Content Placeholder 2"/>
          <p:cNvSpPr>
            <a:spLocks noGrp="1"/>
          </p:cNvSpPr>
          <p:nvPr>
            <p:ph sz="quarter" idx="1"/>
          </p:nvPr>
        </p:nvSpPr>
        <p:spPr>
          <a:xfrm>
            <a:off x="2362200" y="2209800"/>
            <a:ext cx="6400800" cy="4267200"/>
          </a:xfrm>
        </p:spPr>
        <p:txBody>
          <a:bodyPr>
            <a:noAutofit/>
          </a:bodyPr>
          <a:lstStyle/>
          <a:p>
            <a:pPr marL="0" indent="0">
              <a:buNone/>
            </a:pPr>
            <a:endParaRPr lang="en-US" sz="6000" dirty="0"/>
          </a:p>
          <a:p>
            <a:pPr marL="0" indent="0">
              <a:buNone/>
            </a:pPr>
            <a:r>
              <a:rPr lang="en-US" sz="6000" dirty="0"/>
              <a:t>QUESTIONS?</a:t>
            </a:r>
          </a:p>
        </p:txBody>
      </p:sp>
    </p:spTree>
    <p:extLst>
      <p:ext uri="{BB962C8B-B14F-4D97-AF65-F5344CB8AC3E}">
        <p14:creationId xmlns:p14="http://schemas.microsoft.com/office/powerpoint/2010/main" val="12310746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buFont typeface="Wingdings" pitchFamily="2" charset="2"/>
              <a:buChar char="Ø"/>
            </a:pPr>
            <a:r>
              <a:rPr lang="en-US" b="1" dirty="0">
                <a:solidFill>
                  <a:srgbClr val="D27902"/>
                </a:solidFill>
              </a:rPr>
              <a:t>Maryka Biaggio, PhD</a:t>
            </a:r>
            <a:endParaRPr lang="en-US" dirty="0"/>
          </a:p>
        </p:txBody>
      </p:sp>
      <p:sp>
        <p:nvSpPr>
          <p:cNvPr id="3" name="Content Placeholder 2"/>
          <p:cNvSpPr>
            <a:spLocks noGrp="1"/>
          </p:cNvSpPr>
          <p:nvPr>
            <p:ph sz="quarter" idx="1"/>
          </p:nvPr>
        </p:nvSpPr>
        <p:spPr/>
        <p:txBody>
          <a:bodyPr>
            <a:noAutofit/>
          </a:bodyPr>
          <a:lstStyle/>
          <a:p>
            <a:pPr>
              <a:buFont typeface="Wingdings" pitchFamily="2" charset="2"/>
              <a:buChar char="Ø"/>
            </a:pPr>
            <a:r>
              <a:rPr lang="en-US" sz="3300" dirty="0"/>
              <a:t>Author of:</a:t>
            </a:r>
          </a:p>
          <a:p>
            <a:pPr lvl="1">
              <a:buFont typeface="Wingdings" pitchFamily="2" charset="2"/>
              <a:buChar char="Ø"/>
            </a:pPr>
            <a:r>
              <a:rPr lang="en-US" sz="3300" i="1" dirty="0"/>
              <a:t>Parlor Games </a:t>
            </a:r>
            <a:r>
              <a:rPr lang="en-US" sz="3300" dirty="0"/>
              <a:t>(Doubleday) </a:t>
            </a:r>
          </a:p>
          <a:p>
            <a:pPr lvl="1">
              <a:buFont typeface="Wingdings" pitchFamily="2" charset="2"/>
              <a:buChar char="Ø"/>
            </a:pPr>
            <a:r>
              <a:rPr lang="en-US" sz="3300" i="1" dirty="0"/>
              <a:t>Eden Waits</a:t>
            </a:r>
            <a:r>
              <a:rPr lang="en-US" sz="3300" dirty="0"/>
              <a:t> (Sunbury Press) </a:t>
            </a:r>
          </a:p>
          <a:p>
            <a:pPr lvl="1">
              <a:buFont typeface="Wingdings" pitchFamily="2" charset="2"/>
              <a:buChar char="Ø"/>
            </a:pPr>
            <a:r>
              <a:rPr lang="en-US" sz="3300" i="1" dirty="0"/>
              <a:t>The Point of Vanishing</a:t>
            </a:r>
            <a:r>
              <a:rPr lang="en-US" sz="3300" dirty="0"/>
              <a:t> (Sunbury Press) </a:t>
            </a:r>
          </a:p>
          <a:p>
            <a:pPr lvl="1">
              <a:buFont typeface="Wingdings" pitchFamily="2" charset="2"/>
              <a:buChar char="Ø"/>
            </a:pPr>
            <a:r>
              <a:rPr lang="en-US" sz="3300" i="1" dirty="0"/>
              <a:t>The Model Spy </a:t>
            </a:r>
            <a:r>
              <a:rPr lang="en-US" sz="3300" dirty="0"/>
              <a:t>(Sunbury Press) </a:t>
            </a:r>
          </a:p>
          <a:p>
            <a:pPr>
              <a:buFont typeface="Wingdings" pitchFamily="2" charset="2"/>
              <a:buChar char="Ø"/>
            </a:pPr>
            <a:r>
              <a:rPr lang="en-US" sz="3300" dirty="0"/>
              <a:t>Sign up for my newsletter at my website: </a:t>
            </a:r>
            <a:r>
              <a:rPr lang="en-US" sz="3300" dirty="0" err="1"/>
              <a:t>www.marykabiaggio.com</a:t>
            </a:r>
            <a:endParaRPr lang="en-US" sz="3300" dirty="0"/>
          </a:p>
        </p:txBody>
      </p:sp>
    </p:spTree>
    <p:extLst>
      <p:ext uri="{BB962C8B-B14F-4D97-AF65-F5344CB8AC3E}">
        <p14:creationId xmlns:p14="http://schemas.microsoft.com/office/powerpoint/2010/main" val="341919800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S010352480">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3534D3FD-D06A-455F-9219-F6CA2F50DB6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TS010352480.potx</Template>
  <TotalTime>0</TotalTime>
  <Words>2133</Words>
  <Application>Microsoft Macintosh PowerPoint</Application>
  <PresentationFormat>On-screen Show (4:3)</PresentationFormat>
  <Paragraphs>200</Paragraphs>
  <Slides>25</Slides>
  <Notes>25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vt:i4>
      </vt:variant>
    </vt:vector>
  </HeadingPairs>
  <TitlesOfParts>
    <vt:vector size="35" baseType="lpstr">
      <vt:lpstr>Arial</vt:lpstr>
      <vt:lpstr>Calibri</vt:lpstr>
      <vt:lpstr>Courier</vt:lpstr>
      <vt:lpstr>Courier CE</vt:lpstr>
      <vt:lpstr>Helvetica</vt:lpstr>
      <vt:lpstr>Times New Roman</vt:lpstr>
      <vt:lpstr>Tw Cen MT</vt:lpstr>
      <vt:lpstr>Wingdings</vt:lpstr>
      <vt:lpstr>Wingdings 2</vt:lpstr>
      <vt:lpstr>TS010352480</vt:lpstr>
      <vt:lpstr> Writing DETAIL AND  DIaLOGUE TO TIME AND PLACE  Maryka Biaggio, phd www.marykabiaggio.com Sign up for newsletter to enter drawing</vt:lpstr>
      <vt:lpstr>Presentation Goals</vt:lpstr>
      <vt:lpstr>Detail and Dialogue: Things to Consider</vt:lpstr>
      <vt:lpstr>Researching Details—Near History</vt:lpstr>
      <vt:lpstr>Researching Language</vt:lpstr>
      <vt:lpstr>Researching Details— Distant History or Unfamiliar Lands</vt:lpstr>
      <vt:lpstr>Newspaper Articles</vt:lpstr>
      <vt:lpstr>Diaries and Letters</vt:lpstr>
      <vt:lpstr>Period Novels</vt:lpstr>
      <vt:lpstr>Finding Period Novels</vt:lpstr>
      <vt:lpstr>Utilizing Nonfiction Books</vt:lpstr>
      <vt:lpstr>Libraries and Librarians</vt:lpstr>
      <vt:lpstr>Deciding What Details to Include</vt:lpstr>
      <vt:lpstr>The Purposes of Dialogue</vt:lpstr>
      <vt:lpstr>Dialogue Conventions</vt:lpstr>
      <vt:lpstr>Dialogue Do’s</vt:lpstr>
      <vt:lpstr>Dialogue Don’ts</vt:lpstr>
      <vt:lpstr>Subtext in Dialogue</vt:lpstr>
      <vt:lpstr>Using Dialogue Tags</vt:lpstr>
      <vt:lpstr>Telling Dialogue 1</vt:lpstr>
      <vt:lpstr>Telling Dialogue 2</vt:lpstr>
      <vt:lpstr>Telling Dialogue 3</vt:lpstr>
      <vt:lpstr>Dialogue For Time and Place</vt:lpstr>
      <vt:lpstr>Maryka Biaggio, PhD</vt:lpstr>
      <vt:lpstr>Maryka Biaggio, PhD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Maryka Biaggio</dc:creator>
  <cp:keywords/>
  <dc:description/>
  <cp:lastModifiedBy/>
  <cp:revision>1</cp:revision>
  <dcterms:created xsi:type="dcterms:W3CDTF">2012-01-27T19:29:29Z</dcterms:created>
  <dcterms:modified xsi:type="dcterms:W3CDTF">2023-01-15T22:05:01Z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TC101671251033</vt:lpwstr>
  </property>
</Properties>
</file>