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40"/>
  </p:notesMasterIdLst>
  <p:sldIdLst>
    <p:sldId id="256" r:id="rId2"/>
    <p:sldId id="257" r:id="rId3"/>
    <p:sldId id="262" r:id="rId4"/>
    <p:sldId id="260" r:id="rId5"/>
    <p:sldId id="259" r:id="rId6"/>
    <p:sldId id="286" r:id="rId7"/>
    <p:sldId id="263" r:id="rId8"/>
    <p:sldId id="261" r:id="rId9"/>
    <p:sldId id="294" r:id="rId10"/>
    <p:sldId id="268" r:id="rId11"/>
    <p:sldId id="270" r:id="rId12"/>
    <p:sldId id="269" r:id="rId13"/>
    <p:sldId id="264" r:id="rId14"/>
    <p:sldId id="265" r:id="rId15"/>
    <p:sldId id="276" r:id="rId16"/>
    <p:sldId id="266" r:id="rId17"/>
    <p:sldId id="267" r:id="rId18"/>
    <p:sldId id="272" r:id="rId19"/>
    <p:sldId id="273" r:id="rId20"/>
    <p:sldId id="274" r:id="rId21"/>
    <p:sldId id="282" r:id="rId22"/>
    <p:sldId id="289" r:id="rId23"/>
    <p:sldId id="293" r:id="rId24"/>
    <p:sldId id="285" r:id="rId25"/>
    <p:sldId id="288" r:id="rId26"/>
    <p:sldId id="275" r:id="rId27"/>
    <p:sldId id="287" r:id="rId28"/>
    <p:sldId id="277" r:id="rId29"/>
    <p:sldId id="278" r:id="rId30"/>
    <p:sldId id="284" r:id="rId31"/>
    <p:sldId id="279" r:id="rId32"/>
    <p:sldId id="280" r:id="rId33"/>
    <p:sldId id="281" r:id="rId34"/>
    <p:sldId id="290" r:id="rId35"/>
    <p:sldId id="283" r:id="rId36"/>
    <p:sldId id="291" r:id="rId37"/>
    <p:sldId id="295" r:id="rId38"/>
    <p:sldId id="29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BFC60B-2041-4099-9557-B6F74C04D7C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F00A5A8-4D3D-4EB3-A417-F72B7006917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Book</a:t>
          </a:r>
        </a:p>
      </dgm:t>
    </dgm:pt>
    <dgm:pt modelId="{BDC5D0E4-11B5-4F4B-BE62-BE9FBC536AFB}" type="parTrans" cxnId="{4B33E208-34A8-4DB6-9623-B718D852A4B0}">
      <dgm:prSet/>
      <dgm:spPr/>
      <dgm:t>
        <a:bodyPr/>
        <a:lstStyle/>
        <a:p>
          <a:endParaRPr lang="en-US"/>
        </a:p>
      </dgm:t>
    </dgm:pt>
    <dgm:pt modelId="{94CF4FC5-D374-4843-9151-020FA789D6D3}" type="sibTrans" cxnId="{4B33E208-34A8-4DB6-9623-B718D852A4B0}">
      <dgm:prSet/>
      <dgm:spPr/>
      <dgm:t>
        <a:bodyPr/>
        <a:lstStyle/>
        <a:p>
          <a:endParaRPr lang="en-US"/>
        </a:p>
      </dgm:t>
    </dgm:pt>
    <dgm:pt modelId="{53717D44-7BEF-46D7-AC0C-A4A8E07C057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Zine</a:t>
          </a:r>
        </a:p>
      </dgm:t>
    </dgm:pt>
    <dgm:pt modelId="{B5974B28-856E-421B-B7E8-50F833C81A28}" type="parTrans" cxnId="{7DB6FA65-4494-4485-B21B-22372D1BFFAB}">
      <dgm:prSet/>
      <dgm:spPr/>
      <dgm:t>
        <a:bodyPr/>
        <a:lstStyle/>
        <a:p>
          <a:endParaRPr lang="en-US"/>
        </a:p>
      </dgm:t>
    </dgm:pt>
    <dgm:pt modelId="{1C480E75-DA22-42E9-9369-6F1E1EF07344}" type="sibTrans" cxnId="{7DB6FA65-4494-4485-B21B-22372D1BFFAB}">
      <dgm:prSet/>
      <dgm:spPr/>
      <dgm:t>
        <a:bodyPr/>
        <a:lstStyle/>
        <a:p>
          <a:endParaRPr lang="en-US"/>
        </a:p>
      </dgm:t>
    </dgm:pt>
    <dgm:pt modelId="{AEDE9686-9AD5-4191-A62B-935BEB4B0B9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Article</a:t>
          </a:r>
        </a:p>
      </dgm:t>
    </dgm:pt>
    <dgm:pt modelId="{23A8DF6D-DAE0-4DCA-9E88-432827A7082D}" type="parTrans" cxnId="{A569D449-C162-4CD2-9C6F-F316BC2E2D66}">
      <dgm:prSet/>
      <dgm:spPr/>
      <dgm:t>
        <a:bodyPr/>
        <a:lstStyle/>
        <a:p>
          <a:endParaRPr lang="en-US"/>
        </a:p>
      </dgm:t>
    </dgm:pt>
    <dgm:pt modelId="{94CBE64C-5E46-49D7-A6C4-76915BC1C8A2}" type="sibTrans" cxnId="{A569D449-C162-4CD2-9C6F-F316BC2E2D66}">
      <dgm:prSet/>
      <dgm:spPr/>
      <dgm:t>
        <a:bodyPr/>
        <a:lstStyle/>
        <a:p>
          <a:endParaRPr lang="en-US"/>
        </a:p>
      </dgm:t>
    </dgm:pt>
    <dgm:pt modelId="{25F26FEC-EF6E-4B64-9034-2D9D0BD5DD2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Poem</a:t>
          </a:r>
        </a:p>
      </dgm:t>
    </dgm:pt>
    <dgm:pt modelId="{E13CE25C-DB5D-4690-885A-203D99426C20}" type="parTrans" cxnId="{BA4B889C-A720-4E82-B15E-052785EBAE48}">
      <dgm:prSet/>
      <dgm:spPr/>
      <dgm:t>
        <a:bodyPr/>
        <a:lstStyle/>
        <a:p>
          <a:endParaRPr lang="en-US"/>
        </a:p>
      </dgm:t>
    </dgm:pt>
    <dgm:pt modelId="{C940C368-DDC6-4D9E-81E2-2CFD6C607E2B}" type="sibTrans" cxnId="{BA4B889C-A720-4E82-B15E-052785EBAE48}">
      <dgm:prSet/>
      <dgm:spPr/>
      <dgm:t>
        <a:bodyPr/>
        <a:lstStyle/>
        <a:p>
          <a:endParaRPr lang="en-US"/>
        </a:p>
      </dgm:t>
    </dgm:pt>
    <dgm:pt modelId="{DAB391F6-56D9-44FC-9F12-E2B68A35875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Picture</a:t>
          </a:r>
        </a:p>
      </dgm:t>
    </dgm:pt>
    <dgm:pt modelId="{6EE26F07-4E6B-4E86-AE06-D8F67D439D29}" type="parTrans" cxnId="{D477E56B-329E-403B-B848-050F59871768}">
      <dgm:prSet/>
      <dgm:spPr/>
      <dgm:t>
        <a:bodyPr/>
        <a:lstStyle/>
        <a:p>
          <a:endParaRPr lang="en-US"/>
        </a:p>
      </dgm:t>
    </dgm:pt>
    <dgm:pt modelId="{824C2BEC-285F-4EA8-A69D-C539E2DD9363}" type="sibTrans" cxnId="{D477E56B-329E-403B-B848-050F59871768}">
      <dgm:prSet/>
      <dgm:spPr/>
      <dgm:t>
        <a:bodyPr/>
        <a:lstStyle/>
        <a:p>
          <a:endParaRPr lang="en-US"/>
        </a:p>
      </dgm:t>
    </dgm:pt>
    <dgm:pt modelId="{C94D8093-BF4D-4BC2-8007-0506332D45DF}" type="pres">
      <dgm:prSet presAssocID="{3DBFC60B-2041-4099-9557-B6F74C04D7CB}" presName="root" presStyleCnt="0">
        <dgm:presLayoutVars>
          <dgm:dir/>
          <dgm:resizeHandles val="exact"/>
        </dgm:presLayoutVars>
      </dgm:prSet>
      <dgm:spPr/>
    </dgm:pt>
    <dgm:pt modelId="{BE7E1956-513D-4BAC-98BA-8639C6A16029}" type="pres">
      <dgm:prSet presAssocID="{7F00A5A8-4D3D-4EB3-A417-F72B7006917F}" presName="compNode" presStyleCnt="0"/>
      <dgm:spPr/>
    </dgm:pt>
    <dgm:pt modelId="{88662FF3-D656-49AE-99E7-9D5935FCB271}" type="pres">
      <dgm:prSet presAssocID="{7F00A5A8-4D3D-4EB3-A417-F72B7006917F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78E06C0D-38AA-4AFA-BF5B-B75769FC1828}" type="pres">
      <dgm:prSet presAssocID="{7F00A5A8-4D3D-4EB3-A417-F72B7006917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E18C2BA-FE6D-4B61-B610-0C0F433086CC}" type="pres">
      <dgm:prSet presAssocID="{7F00A5A8-4D3D-4EB3-A417-F72B7006917F}" presName="spaceRect" presStyleCnt="0"/>
      <dgm:spPr/>
    </dgm:pt>
    <dgm:pt modelId="{8096A2F7-462F-414F-9234-D977A0811F85}" type="pres">
      <dgm:prSet presAssocID="{7F00A5A8-4D3D-4EB3-A417-F72B7006917F}" presName="textRect" presStyleLbl="revTx" presStyleIdx="0" presStyleCnt="5">
        <dgm:presLayoutVars>
          <dgm:chMax val="1"/>
          <dgm:chPref val="1"/>
        </dgm:presLayoutVars>
      </dgm:prSet>
      <dgm:spPr/>
    </dgm:pt>
    <dgm:pt modelId="{0F2FA48C-9A9D-47A7-B9B9-7FC7619E3FB1}" type="pres">
      <dgm:prSet presAssocID="{94CF4FC5-D374-4843-9151-020FA789D6D3}" presName="sibTrans" presStyleCnt="0"/>
      <dgm:spPr/>
    </dgm:pt>
    <dgm:pt modelId="{98535928-C8F9-4E24-BA2D-F02B45EC00B6}" type="pres">
      <dgm:prSet presAssocID="{53717D44-7BEF-46D7-AC0C-A4A8E07C0579}" presName="compNode" presStyleCnt="0"/>
      <dgm:spPr/>
    </dgm:pt>
    <dgm:pt modelId="{1D260DCA-5D68-42A1-8954-7CC83ADA0AD9}" type="pres">
      <dgm:prSet presAssocID="{53717D44-7BEF-46D7-AC0C-A4A8E07C0579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AD38432F-D00C-4334-8F6E-BC38AE546222}" type="pres">
      <dgm:prSet presAssocID="{53717D44-7BEF-46D7-AC0C-A4A8E07C057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dress Book outline"/>
        </a:ext>
      </dgm:extLst>
    </dgm:pt>
    <dgm:pt modelId="{FE69BA74-68D6-42E9-BD71-FC9870E6B6FA}" type="pres">
      <dgm:prSet presAssocID="{53717D44-7BEF-46D7-AC0C-A4A8E07C0579}" presName="spaceRect" presStyleCnt="0"/>
      <dgm:spPr/>
    </dgm:pt>
    <dgm:pt modelId="{6A7F6B24-14D3-4A5C-89B5-618C1F7C5D16}" type="pres">
      <dgm:prSet presAssocID="{53717D44-7BEF-46D7-AC0C-A4A8E07C0579}" presName="textRect" presStyleLbl="revTx" presStyleIdx="1" presStyleCnt="5">
        <dgm:presLayoutVars>
          <dgm:chMax val="1"/>
          <dgm:chPref val="1"/>
        </dgm:presLayoutVars>
      </dgm:prSet>
      <dgm:spPr/>
    </dgm:pt>
    <dgm:pt modelId="{FFB775D3-0319-44E3-84B2-BD86E2B04802}" type="pres">
      <dgm:prSet presAssocID="{1C480E75-DA22-42E9-9369-6F1E1EF07344}" presName="sibTrans" presStyleCnt="0"/>
      <dgm:spPr/>
    </dgm:pt>
    <dgm:pt modelId="{FCD30B24-19DB-4234-B92C-9E564D46C811}" type="pres">
      <dgm:prSet presAssocID="{AEDE9686-9AD5-4191-A62B-935BEB4B0B9D}" presName="compNode" presStyleCnt="0"/>
      <dgm:spPr/>
    </dgm:pt>
    <dgm:pt modelId="{6F4288E1-F17C-4297-ADE8-FFE134DA28F8}" type="pres">
      <dgm:prSet presAssocID="{AEDE9686-9AD5-4191-A62B-935BEB4B0B9D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10FA519D-716E-4E2B-9111-E92A4ABDA044}" type="pres">
      <dgm:prSet presAssocID="{AEDE9686-9AD5-4191-A62B-935BEB4B0B9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66DEE75A-A5A7-4510-8D86-44BD59F348D6}" type="pres">
      <dgm:prSet presAssocID="{AEDE9686-9AD5-4191-A62B-935BEB4B0B9D}" presName="spaceRect" presStyleCnt="0"/>
      <dgm:spPr/>
    </dgm:pt>
    <dgm:pt modelId="{AE5358CB-1C48-48FE-BAA5-DA4F020CD5A5}" type="pres">
      <dgm:prSet presAssocID="{AEDE9686-9AD5-4191-A62B-935BEB4B0B9D}" presName="textRect" presStyleLbl="revTx" presStyleIdx="2" presStyleCnt="5">
        <dgm:presLayoutVars>
          <dgm:chMax val="1"/>
          <dgm:chPref val="1"/>
        </dgm:presLayoutVars>
      </dgm:prSet>
      <dgm:spPr/>
    </dgm:pt>
    <dgm:pt modelId="{A8AD8A8E-E1F7-48AA-9308-F10DF0F71238}" type="pres">
      <dgm:prSet presAssocID="{94CBE64C-5E46-49D7-A6C4-76915BC1C8A2}" presName="sibTrans" presStyleCnt="0"/>
      <dgm:spPr/>
    </dgm:pt>
    <dgm:pt modelId="{06ECE694-CEA0-42F8-BEFD-A4876F864D9E}" type="pres">
      <dgm:prSet presAssocID="{25F26FEC-EF6E-4B64-9034-2D9D0BD5DD2A}" presName="compNode" presStyleCnt="0"/>
      <dgm:spPr/>
    </dgm:pt>
    <dgm:pt modelId="{425FFD6B-083C-4895-A6A8-3A40890DE78A}" type="pres">
      <dgm:prSet presAssocID="{25F26FEC-EF6E-4B64-9034-2D9D0BD5DD2A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4D16B7ED-35AC-44D8-8C83-6D4796949E60}" type="pres">
      <dgm:prSet presAssocID="{25F26FEC-EF6E-4B64-9034-2D9D0BD5DD2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1CE53AB3-DEA7-426C-A491-63E4E8D92CA7}" type="pres">
      <dgm:prSet presAssocID="{25F26FEC-EF6E-4B64-9034-2D9D0BD5DD2A}" presName="spaceRect" presStyleCnt="0"/>
      <dgm:spPr/>
    </dgm:pt>
    <dgm:pt modelId="{53AA3B1C-4B1C-4E15-9229-7334EBF13C41}" type="pres">
      <dgm:prSet presAssocID="{25F26FEC-EF6E-4B64-9034-2D9D0BD5DD2A}" presName="textRect" presStyleLbl="revTx" presStyleIdx="3" presStyleCnt="5">
        <dgm:presLayoutVars>
          <dgm:chMax val="1"/>
          <dgm:chPref val="1"/>
        </dgm:presLayoutVars>
      </dgm:prSet>
      <dgm:spPr/>
    </dgm:pt>
    <dgm:pt modelId="{511E5198-F0C9-4DA0-BBFA-37DC8A06121A}" type="pres">
      <dgm:prSet presAssocID="{C940C368-DDC6-4D9E-81E2-2CFD6C607E2B}" presName="sibTrans" presStyleCnt="0"/>
      <dgm:spPr/>
    </dgm:pt>
    <dgm:pt modelId="{FA56E89A-CEBB-4E88-9D43-8A745D2C78FE}" type="pres">
      <dgm:prSet presAssocID="{DAB391F6-56D9-44FC-9F12-E2B68A358753}" presName="compNode" presStyleCnt="0"/>
      <dgm:spPr/>
    </dgm:pt>
    <dgm:pt modelId="{40BCE32C-94A7-46EE-B00D-DCE43828E90A}" type="pres">
      <dgm:prSet presAssocID="{DAB391F6-56D9-44FC-9F12-E2B68A358753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C983EEEA-1BE7-4772-98BD-3721C28F6604}" type="pres">
      <dgm:prSet presAssocID="{DAB391F6-56D9-44FC-9F12-E2B68A35875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"/>
        </a:ext>
      </dgm:extLst>
    </dgm:pt>
    <dgm:pt modelId="{F3AC50DA-3D59-40C5-B2DA-42E6C858082B}" type="pres">
      <dgm:prSet presAssocID="{DAB391F6-56D9-44FC-9F12-E2B68A358753}" presName="spaceRect" presStyleCnt="0"/>
      <dgm:spPr/>
    </dgm:pt>
    <dgm:pt modelId="{8A62274A-C094-4D6C-85A8-24430BC78FAC}" type="pres">
      <dgm:prSet presAssocID="{DAB391F6-56D9-44FC-9F12-E2B68A35875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4B33E208-34A8-4DB6-9623-B718D852A4B0}" srcId="{3DBFC60B-2041-4099-9557-B6F74C04D7CB}" destId="{7F00A5A8-4D3D-4EB3-A417-F72B7006917F}" srcOrd="0" destOrd="0" parTransId="{BDC5D0E4-11B5-4F4B-BE62-BE9FBC536AFB}" sibTransId="{94CF4FC5-D374-4843-9151-020FA789D6D3}"/>
    <dgm:cxn modelId="{F36B670B-DC19-44C6-AC8D-46AFA79FA96E}" type="presOf" srcId="{AEDE9686-9AD5-4191-A62B-935BEB4B0B9D}" destId="{AE5358CB-1C48-48FE-BAA5-DA4F020CD5A5}" srcOrd="0" destOrd="0" presId="urn:microsoft.com/office/officeart/2018/5/layout/IconLeafLabelList"/>
    <dgm:cxn modelId="{32444E62-D055-49D8-93F9-980B975B62D4}" type="presOf" srcId="{3DBFC60B-2041-4099-9557-B6F74C04D7CB}" destId="{C94D8093-BF4D-4BC2-8007-0506332D45DF}" srcOrd="0" destOrd="0" presId="urn:microsoft.com/office/officeart/2018/5/layout/IconLeafLabelList"/>
    <dgm:cxn modelId="{7DB6FA65-4494-4485-B21B-22372D1BFFAB}" srcId="{3DBFC60B-2041-4099-9557-B6F74C04D7CB}" destId="{53717D44-7BEF-46D7-AC0C-A4A8E07C0579}" srcOrd="1" destOrd="0" parTransId="{B5974B28-856E-421B-B7E8-50F833C81A28}" sibTransId="{1C480E75-DA22-42E9-9369-6F1E1EF07344}"/>
    <dgm:cxn modelId="{A569D449-C162-4CD2-9C6F-F316BC2E2D66}" srcId="{3DBFC60B-2041-4099-9557-B6F74C04D7CB}" destId="{AEDE9686-9AD5-4191-A62B-935BEB4B0B9D}" srcOrd="2" destOrd="0" parTransId="{23A8DF6D-DAE0-4DCA-9E88-432827A7082D}" sibTransId="{94CBE64C-5E46-49D7-A6C4-76915BC1C8A2}"/>
    <dgm:cxn modelId="{D477E56B-329E-403B-B848-050F59871768}" srcId="{3DBFC60B-2041-4099-9557-B6F74C04D7CB}" destId="{DAB391F6-56D9-44FC-9F12-E2B68A358753}" srcOrd="4" destOrd="0" parTransId="{6EE26F07-4E6B-4E86-AE06-D8F67D439D29}" sibTransId="{824C2BEC-285F-4EA8-A69D-C539E2DD9363}"/>
    <dgm:cxn modelId="{BA4B889C-A720-4E82-B15E-052785EBAE48}" srcId="{3DBFC60B-2041-4099-9557-B6F74C04D7CB}" destId="{25F26FEC-EF6E-4B64-9034-2D9D0BD5DD2A}" srcOrd="3" destOrd="0" parTransId="{E13CE25C-DB5D-4690-885A-203D99426C20}" sibTransId="{C940C368-DDC6-4D9E-81E2-2CFD6C607E2B}"/>
    <dgm:cxn modelId="{44D8E39C-62CF-49A5-B602-7BC7D88759E2}" type="presOf" srcId="{7F00A5A8-4D3D-4EB3-A417-F72B7006917F}" destId="{8096A2F7-462F-414F-9234-D977A0811F85}" srcOrd="0" destOrd="0" presId="urn:microsoft.com/office/officeart/2018/5/layout/IconLeafLabelList"/>
    <dgm:cxn modelId="{048283E7-21A5-48ED-850F-6BDE90AA8305}" type="presOf" srcId="{53717D44-7BEF-46D7-AC0C-A4A8E07C0579}" destId="{6A7F6B24-14D3-4A5C-89B5-618C1F7C5D16}" srcOrd="0" destOrd="0" presId="urn:microsoft.com/office/officeart/2018/5/layout/IconLeafLabelList"/>
    <dgm:cxn modelId="{B2B4DCF1-A68B-4978-9C60-99CDA3E08501}" type="presOf" srcId="{25F26FEC-EF6E-4B64-9034-2D9D0BD5DD2A}" destId="{53AA3B1C-4B1C-4E15-9229-7334EBF13C41}" srcOrd="0" destOrd="0" presId="urn:microsoft.com/office/officeart/2018/5/layout/IconLeafLabelList"/>
    <dgm:cxn modelId="{55E408FD-E80A-4D34-B5C9-822B3B21A6D6}" type="presOf" srcId="{DAB391F6-56D9-44FC-9F12-E2B68A358753}" destId="{8A62274A-C094-4D6C-85A8-24430BC78FAC}" srcOrd="0" destOrd="0" presId="urn:microsoft.com/office/officeart/2018/5/layout/IconLeafLabelList"/>
    <dgm:cxn modelId="{519C4AD8-624E-4EEF-9B11-A2E627D08E3A}" type="presParOf" srcId="{C94D8093-BF4D-4BC2-8007-0506332D45DF}" destId="{BE7E1956-513D-4BAC-98BA-8639C6A16029}" srcOrd="0" destOrd="0" presId="urn:microsoft.com/office/officeart/2018/5/layout/IconLeafLabelList"/>
    <dgm:cxn modelId="{F1820224-8A26-4E46-AF3E-91A03AB922AE}" type="presParOf" srcId="{BE7E1956-513D-4BAC-98BA-8639C6A16029}" destId="{88662FF3-D656-49AE-99E7-9D5935FCB271}" srcOrd="0" destOrd="0" presId="urn:microsoft.com/office/officeart/2018/5/layout/IconLeafLabelList"/>
    <dgm:cxn modelId="{034F7C1C-B625-4110-82F1-7E3FA3013788}" type="presParOf" srcId="{BE7E1956-513D-4BAC-98BA-8639C6A16029}" destId="{78E06C0D-38AA-4AFA-BF5B-B75769FC1828}" srcOrd="1" destOrd="0" presId="urn:microsoft.com/office/officeart/2018/5/layout/IconLeafLabelList"/>
    <dgm:cxn modelId="{8B406EAC-CDF0-4BD5-BB82-A47F3FA10646}" type="presParOf" srcId="{BE7E1956-513D-4BAC-98BA-8639C6A16029}" destId="{BE18C2BA-FE6D-4B61-B610-0C0F433086CC}" srcOrd="2" destOrd="0" presId="urn:microsoft.com/office/officeart/2018/5/layout/IconLeafLabelList"/>
    <dgm:cxn modelId="{E3F40632-638F-48DC-8AC6-E6E56D1902C4}" type="presParOf" srcId="{BE7E1956-513D-4BAC-98BA-8639C6A16029}" destId="{8096A2F7-462F-414F-9234-D977A0811F85}" srcOrd="3" destOrd="0" presId="urn:microsoft.com/office/officeart/2018/5/layout/IconLeafLabelList"/>
    <dgm:cxn modelId="{7D58D678-864D-44A0-9F58-72441852BD79}" type="presParOf" srcId="{C94D8093-BF4D-4BC2-8007-0506332D45DF}" destId="{0F2FA48C-9A9D-47A7-B9B9-7FC7619E3FB1}" srcOrd="1" destOrd="0" presId="urn:microsoft.com/office/officeart/2018/5/layout/IconLeafLabelList"/>
    <dgm:cxn modelId="{79888E2E-8E91-4DDE-BF9C-9624C0722FCF}" type="presParOf" srcId="{C94D8093-BF4D-4BC2-8007-0506332D45DF}" destId="{98535928-C8F9-4E24-BA2D-F02B45EC00B6}" srcOrd="2" destOrd="0" presId="urn:microsoft.com/office/officeart/2018/5/layout/IconLeafLabelList"/>
    <dgm:cxn modelId="{05BD95C1-9453-4AB9-9A0A-1B4FBB5EFABF}" type="presParOf" srcId="{98535928-C8F9-4E24-BA2D-F02B45EC00B6}" destId="{1D260DCA-5D68-42A1-8954-7CC83ADA0AD9}" srcOrd="0" destOrd="0" presId="urn:microsoft.com/office/officeart/2018/5/layout/IconLeafLabelList"/>
    <dgm:cxn modelId="{BE2445FB-FC9A-4D79-BD05-9008563043F9}" type="presParOf" srcId="{98535928-C8F9-4E24-BA2D-F02B45EC00B6}" destId="{AD38432F-D00C-4334-8F6E-BC38AE546222}" srcOrd="1" destOrd="0" presId="urn:microsoft.com/office/officeart/2018/5/layout/IconLeafLabelList"/>
    <dgm:cxn modelId="{32D7B259-9504-40C0-B7D2-36766493CD35}" type="presParOf" srcId="{98535928-C8F9-4E24-BA2D-F02B45EC00B6}" destId="{FE69BA74-68D6-42E9-BD71-FC9870E6B6FA}" srcOrd="2" destOrd="0" presId="urn:microsoft.com/office/officeart/2018/5/layout/IconLeafLabelList"/>
    <dgm:cxn modelId="{F87D5192-AC6C-4A4C-B5B3-E075C04B7AC0}" type="presParOf" srcId="{98535928-C8F9-4E24-BA2D-F02B45EC00B6}" destId="{6A7F6B24-14D3-4A5C-89B5-618C1F7C5D16}" srcOrd="3" destOrd="0" presId="urn:microsoft.com/office/officeart/2018/5/layout/IconLeafLabelList"/>
    <dgm:cxn modelId="{4F568729-6A3C-44F9-9BD4-D40DAABC8E59}" type="presParOf" srcId="{C94D8093-BF4D-4BC2-8007-0506332D45DF}" destId="{FFB775D3-0319-44E3-84B2-BD86E2B04802}" srcOrd="3" destOrd="0" presId="urn:microsoft.com/office/officeart/2018/5/layout/IconLeafLabelList"/>
    <dgm:cxn modelId="{E3C3C985-DA4F-4667-A806-F6AD8A3CB969}" type="presParOf" srcId="{C94D8093-BF4D-4BC2-8007-0506332D45DF}" destId="{FCD30B24-19DB-4234-B92C-9E564D46C811}" srcOrd="4" destOrd="0" presId="urn:microsoft.com/office/officeart/2018/5/layout/IconLeafLabelList"/>
    <dgm:cxn modelId="{7E977161-D11C-475B-A7F8-768D798EB493}" type="presParOf" srcId="{FCD30B24-19DB-4234-B92C-9E564D46C811}" destId="{6F4288E1-F17C-4297-ADE8-FFE134DA28F8}" srcOrd="0" destOrd="0" presId="urn:microsoft.com/office/officeart/2018/5/layout/IconLeafLabelList"/>
    <dgm:cxn modelId="{C8580BCA-A429-42B0-AB14-D04CE73D7084}" type="presParOf" srcId="{FCD30B24-19DB-4234-B92C-9E564D46C811}" destId="{10FA519D-716E-4E2B-9111-E92A4ABDA044}" srcOrd="1" destOrd="0" presId="urn:microsoft.com/office/officeart/2018/5/layout/IconLeafLabelList"/>
    <dgm:cxn modelId="{0FE302E0-5087-438C-A23E-04A0708FFA74}" type="presParOf" srcId="{FCD30B24-19DB-4234-B92C-9E564D46C811}" destId="{66DEE75A-A5A7-4510-8D86-44BD59F348D6}" srcOrd="2" destOrd="0" presId="urn:microsoft.com/office/officeart/2018/5/layout/IconLeafLabelList"/>
    <dgm:cxn modelId="{5472F894-3A4A-4150-81A0-C6BF4935C749}" type="presParOf" srcId="{FCD30B24-19DB-4234-B92C-9E564D46C811}" destId="{AE5358CB-1C48-48FE-BAA5-DA4F020CD5A5}" srcOrd="3" destOrd="0" presId="urn:microsoft.com/office/officeart/2018/5/layout/IconLeafLabelList"/>
    <dgm:cxn modelId="{FAA97602-B8A8-4341-8F60-AC46AF5A7AE7}" type="presParOf" srcId="{C94D8093-BF4D-4BC2-8007-0506332D45DF}" destId="{A8AD8A8E-E1F7-48AA-9308-F10DF0F71238}" srcOrd="5" destOrd="0" presId="urn:microsoft.com/office/officeart/2018/5/layout/IconLeafLabelList"/>
    <dgm:cxn modelId="{1B2D4AA2-8F13-4CDB-94CD-EFFD8B043D2D}" type="presParOf" srcId="{C94D8093-BF4D-4BC2-8007-0506332D45DF}" destId="{06ECE694-CEA0-42F8-BEFD-A4876F864D9E}" srcOrd="6" destOrd="0" presId="urn:microsoft.com/office/officeart/2018/5/layout/IconLeafLabelList"/>
    <dgm:cxn modelId="{59FFFFB1-A11B-4C30-A784-1D8D5934C12E}" type="presParOf" srcId="{06ECE694-CEA0-42F8-BEFD-A4876F864D9E}" destId="{425FFD6B-083C-4895-A6A8-3A40890DE78A}" srcOrd="0" destOrd="0" presId="urn:microsoft.com/office/officeart/2018/5/layout/IconLeafLabelList"/>
    <dgm:cxn modelId="{8391A93F-D183-4224-8169-3AAB5C7948B6}" type="presParOf" srcId="{06ECE694-CEA0-42F8-BEFD-A4876F864D9E}" destId="{4D16B7ED-35AC-44D8-8C83-6D4796949E60}" srcOrd="1" destOrd="0" presId="urn:microsoft.com/office/officeart/2018/5/layout/IconLeafLabelList"/>
    <dgm:cxn modelId="{3018C2A9-ED27-4735-A417-56185FB21D7C}" type="presParOf" srcId="{06ECE694-CEA0-42F8-BEFD-A4876F864D9E}" destId="{1CE53AB3-DEA7-426C-A491-63E4E8D92CA7}" srcOrd="2" destOrd="0" presId="urn:microsoft.com/office/officeart/2018/5/layout/IconLeafLabelList"/>
    <dgm:cxn modelId="{2342DA5B-C34F-4FF4-89F2-1B17659C9956}" type="presParOf" srcId="{06ECE694-CEA0-42F8-BEFD-A4876F864D9E}" destId="{53AA3B1C-4B1C-4E15-9229-7334EBF13C41}" srcOrd="3" destOrd="0" presId="urn:microsoft.com/office/officeart/2018/5/layout/IconLeafLabelList"/>
    <dgm:cxn modelId="{5192D8BA-4EE1-4B1B-BEF0-C695D62B77A4}" type="presParOf" srcId="{C94D8093-BF4D-4BC2-8007-0506332D45DF}" destId="{511E5198-F0C9-4DA0-BBFA-37DC8A06121A}" srcOrd="7" destOrd="0" presId="urn:microsoft.com/office/officeart/2018/5/layout/IconLeafLabelList"/>
    <dgm:cxn modelId="{977EF935-A6F0-4EA5-A4C4-2FFBEE420463}" type="presParOf" srcId="{C94D8093-BF4D-4BC2-8007-0506332D45DF}" destId="{FA56E89A-CEBB-4E88-9D43-8A745D2C78FE}" srcOrd="8" destOrd="0" presId="urn:microsoft.com/office/officeart/2018/5/layout/IconLeafLabelList"/>
    <dgm:cxn modelId="{2715A5F3-E2A1-4480-A6A5-29AB78111F7B}" type="presParOf" srcId="{FA56E89A-CEBB-4E88-9D43-8A745D2C78FE}" destId="{40BCE32C-94A7-46EE-B00D-DCE43828E90A}" srcOrd="0" destOrd="0" presId="urn:microsoft.com/office/officeart/2018/5/layout/IconLeafLabelList"/>
    <dgm:cxn modelId="{1EC8A38B-29BA-4311-A753-6A608E3A48F7}" type="presParOf" srcId="{FA56E89A-CEBB-4E88-9D43-8A745D2C78FE}" destId="{C983EEEA-1BE7-4772-98BD-3721C28F6604}" srcOrd="1" destOrd="0" presId="urn:microsoft.com/office/officeart/2018/5/layout/IconLeafLabelList"/>
    <dgm:cxn modelId="{AAD5B986-F14F-434E-B011-2AD6410DF5B6}" type="presParOf" srcId="{FA56E89A-CEBB-4E88-9D43-8A745D2C78FE}" destId="{F3AC50DA-3D59-40C5-B2DA-42E6C858082B}" srcOrd="2" destOrd="0" presId="urn:microsoft.com/office/officeart/2018/5/layout/IconLeafLabelList"/>
    <dgm:cxn modelId="{DBD18197-EF10-4E23-A2E9-7EBB470D8FDF}" type="presParOf" srcId="{FA56E89A-CEBB-4E88-9D43-8A745D2C78FE}" destId="{8A62274A-C094-4D6C-85A8-24430BC78FA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046388-2EA9-4519-B646-10B590421A0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B4E707D-FA45-4073-B722-225EB09BDFE0}">
      <dgm:prSet/>
      <dgm:spPr/>
      <dgm:t>
        <a:bodyPr/>
        <a:lstStyle/>
        <a:p>
          <a:r>
            <a:rPr lang="en-US" dirty="0"/>
            <a:t>Three Questions:</a:t>
          </a:r>
        </a:p>
      </dgm:t>
    </dgm:pt>
    <dgm:pt modelId="{B8FE1792-4B45-4A25-AD8B-669E0490D22A}" type="parTrans" cxnId="{B1A76AF6-9F47-4C52-AD54-3DAD71DFD136}">
      <dgm:prSet/>
      <dgm:spPr/>
      <dgm:t>
        <a:bodyPr/>
        <a:lstStyle/>
        <a:p>
          <a:endParaRPr lang="en-US"/>
        </a:p>
      </dgm:t>
    </dgm:pt>
    <dgm:pt modelId="{B395DE68-597A-46B4-B0DC-3CB80A2F6C2D}" type="sibTrans" cxnId="{B1A76AF6-9F47-4C52-AD54-3DAD71DFD136}">
      <dgm:prSet/>
      <dgm:spPr/>
      <dgm:t>
        <a:bodyPr/>
        <a:lstStyle/>
        <a:p>
          <a:endParaRPr lang="en-US"/>
        </a:p>
      </dgm:t>
    </dgm:pt>
    <dgm:pt modelId="{7273442E-D762-4263-B113-E675543BD61E}">
      <dgm:prSet/>
      <dgm:spPr/>
      <dgm:t>
        <a:bodyPr/>
        <a:lstStyle/>
        <a:p>
          <a:r>
            <a:rPr lang="en-US" dirty="0">
              <a:solidFill>
                <a:srgbClr val="00B0F0"/>
              </a:solidFill>
            </a:rPr>
            <a:t>What’s your name?</a:t>
          </a:r>
        </a:p>
      </dgm:t>
    </dgm:pt>
    <dgm:pt modelId="{2D7F464B-4AF8-460C-A205-C2C21B271DB5}" type="parTrans" cxnId="{B430359F-910C-49A7-A47A-DAA8C40FE158}">
      <dgm:prSet/>
      <dgm:spPr/>
      <dgm:t>
        <a:bodyPr/>
        <a:lstStyle/>
        <a:p>
          <a:endParaRPr lang="en-US"/>
        </a:p>
      </dgm:t>
    </dgm:pt>
    <dgm:pt modelId="{5C8F7A62-832A-4BB8-B5E1-26B79CE07298}" type="sibTrans" cxnId="{B430359F-910C-49A7-A47A-DAA8C40FE158}">
      <dgm:prSet/>
      <dgm:spPr/>
      <dgm:t>
        <a:bodyPr/>
        <a:lstStyle/>
        <a:p>
          <a:endParaRPr lang="en-US"/>
        </a:p>
      </dgm:t>
    </dgm:pt>
    <dgm:pt modelId="{E45B6FFD-82EF-43E0-AF7E-2275BF0868C2}">
      <dgm:prSet/>
      <dgm:spPr/>
      <dgm:t>
        <a:bodyPr/>
        <a:lstStyle/>
        <a:p>
          <a:r>
            <a:rPr lang="en-US" dirty="0">
              <a:solidFill>
                <a:schemeClr val="accent6"/>
              </a:solidFill>
            </a:rPr>
            <a:t>What sort of “putting your words out there” do you most aspire to at this moment?</a:t>
          </a:r>
        </a:p>
      </dgm:t>
    </dgm:pt>
    <dgm:pt modelId="{FF80D132-E0B4-41E7-9FE7-5E3EB299851B}" type="parTrans" cxnId="{234A3128-D3A6-4743-98F3-8D3C0262DC5A}">
      <dgm:prSet/>
      <dgm:spPr/>
      <dgm:t>
        <a:bodyPr/>
        <a:lstStyle/>
        <a:p>
          <a:endParaRPr lang="en-US"/>
        </a:p>
      </dgm:t>
    </dgm:pt>
    <dgm:pt modelId="{5D041488-7239-4310-B4AB-F8367CF389CB}" type="sibTrans" cxnId="{234A3128-D3A6-4743-98F3-8D3C0262DC5A}">
      <dgm:prSet/>
      <dgm:spPr/>
      <dgm:t>
        <a:bodyPr/>
        <a:lstStyle/>
        <a:p>
          <a:endParaRPr lang="en-US"/>
        </a:p>
      </dgm:t>
    </dgm:pt>
    <dgm:pt modelId="{FCB9EB19-7AC8-4205-BA7E-D1EEE43905A9}">
      <dgm:prSet/>
      <dgm:spPr/>
      <dgm:t>
        <a:bodyPr/>
        <a:lstStyle/>
        <a:p>
          <a:r>
            <a:rPr lang="en-US" dirty="0">
              <a:solidFill>
                <a:schemeClr val="accent5">
                  <a:lumMod val="75000"/>
                </a:schemeClr>
              </a:solidFill>
            </a:rPr>
            <a:t>Are you published, or </a:t>
          </a:r>
          <a:r>
            <a:rPr lang="en-US" dirty="0">
              <a:solidFill>
                <a:srgbClr val="00B0F0"/>
              </a:solidFill>
            </a:rPr>
            <a:t>published-</a:t>
          </a:r>
          <a:r>
            <a:rPr lang="en-US" dirty="0" err="1">
              <a:solidFill>
                <a:srgbClr val="00B0F0"/>
              </a:solidFill>
            </a:rPr>
            <a:t>ish</a:t>
          </a:r>
          <a:r>
            <a:rPr lang="en-US" dirty="0">
              <a:solidFill>
                <a:schemeClr val="accent5">
                  <a:lumMod val="75000"/>
                </a:schemeClr>
              </a:solidFill>
            </a:rPr>
            <a:t>? And</a:t>
          </a:r>
        </a:p>
      </dgm:t>
    </dgm:pt>
    <dgm:pt modelId="{BC26EE08-BC46-4AD9-90A3-3A2CF7CB653C}" type="parTrans" cxnId="{B216DB85-EAA1-4A11-BA07-A79A8A597C99}">
      <dgm:prSet/>
      <dgm:spPr/>
      <dgm:t>
        <a:bodyPr/>
        <a:lstStyle/>
        <a:p>
          <a:endParaRPr lang="en-US"/>
        </a:p>
      </dgm:t>
    </dgm:pt>
    <dgm:pt modelId="{A1A86316-C5F3-4A66-AD7A-E51929F0941E}" type="sibTrans" cxnId="{B216DB85-EAA1-4A11-BA07-A79A8A597C99}">
      <dgm:prSet/>
      <dgm:spPr/>
      <dgm:t>
        <a:bodyPr/>
        <a:lstStyle/>
        <a:p>
          <a:endParaRPr lang="en-US"/>
        </a:p>
      </dgm:t>
    </dgm:pt>
    <dgm:pt modelId="{D5946B55-D3CA-4765-9FDF-8E3A6128AA0D}" type="pres">
      <dgm:prSet presAssocID="{1F046388-2EA9-4519-B646-10B590421A01}" presName="linear" presStyleCnt="0">
        <dgm:presLayoutVars>
          <dgm:animLvl val="lvl"/>
          <dgm:resizeHandles val="exact"/>
        </dgm:presLayoutVars>
      </dgm:prSet>
      <dgm:spPr/>
    </dgm:pt>
    <dgm:pt modelId="{0E096913-AB78-448E-A74B-C231D858A796}" type="pres">
      <dgm:prSet presAssocID="{9B4E707D-FA45-4073-B722-225EB09BDFE0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CBDFE71-C338-4C65-ADB1-E092A5CFFD0A}" type="pres">
      <dgm:prSet presAssocID="{9B4E707D-FA45-4073-B722-225EB09BDFE0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DCA6D0F-14C1-4542-A565-FFE2305FF9BF}" type="presOf" srcId="{FCB9EB19-7AC8-4205-BA7E-D1EEE43905A9}" destId="{9CBDFE71-C338-4C65-ADB1-E092A5CFFD0A}" srcOrd="0" destOrd="1" presId="urn:microsoft.com/office/officeart/2005/8/layout/vList2"/>
    <dgm:cxn modelId="{6DD6C922-A610-45E1-A6DA-791BBC36C426}" type="presOf" srcId="{7273442E-D762-4263-B113-E675543BD61E}" destId="{9CBDFE71-C338-4C65-ADB1-E092A5CFFD0A}" srcOrd="0" destOrd="0" presId="urn:microsoft.com/office/officeart/2005/8/layout/vList2"/>
    <dgm:cxn modelId="{234A3128-D3A6-4743-98F3-8D3C0262DC5A}" srcId="{9B4E707D-FA45-4073-B722-225EB09BDFE0}" destId="{E45B6FFD-82EF-43E0-AF7E-2275BF0868C2}" srcOrd="2" destOrd="0" parTransId="{FF80D132-E0B4-41E7-9FE7-5E3EB299851B}" sibTransId="{5D041488-7239-4310-B4AB-F8367CF389CB}"/>
    <dgm:cxn modelId="{EAD4642C-954D-4756-9EF1-77A51049B418}" type="presOf" srcId="{1F046388-2EA9-4519-B646-10B590421A01}" destId="{D5946B55-D3CA-4765-9FDF-8E3A6128AA0D}" srcOrd="0" destOrd="0" presId="urn:microsoft.com/office/officeart/2005/8/layout/vList2"/>
    <dgm:cxn modelId="{D85C094E-9F21-4F06-B227-DE6FCC98B0CB}" type="presOf" srcId="{E45B6FFD-82EF-43E0-AF7E-2275BF0868C2}" destId="{9CBDFE71-C338-4C65-ADB1-E092A5CFFD0A}" srcOrd="0" destOrd="2" presId="urn:microsoft.com/office/officeart/2005/8/layout/vList2"/>
    <dgm:cxn modelId="{B216DB85-EAA1-4A11-BA07-A79A8A597C99}" srcId="{9B4E707D-FA45-4073-B722-225EB09BDFE0}" destId="{FCB9EB19-7AC8-4205-BA7E-D1EEE43905A9}" srcOrd="1" destOrd="0" parTransId="{BC26EE08-BC46-4AD9-90A3-3A2CF7CB653C}" sibTransId="{A1A86316-C5F3-4A66-AD7A-E51929F0941E}"/>
    <dgm:cxn modelId="{B430359F-910C-49A7-A47A-DAA8C40FE158}" srcId="{9B4E707D-FA45-4073-B722-225EB09BDFE0}" destId="{7273442E-D762-4263-B113-E675543BD61E}" srcOrd="0" destOrd="0" parTransId="{2D7F464B-4AF8-460C-A205-C2C21B271DB5}" sibTransId="{5C8F7A62-832A-4BB8-B5E1-26B79CE07298}"/>
    <dgm:cxn modelId="{AEB510B5-E50F-4275-AFEA-083F9604660C}" type="presOf" srcId="{9B4E707D-FA45-4073-B722-225EB09BDFE0}" destId="{0E096913-AB78-448E-A74B-C231D858A796}" srcOrd="0" destOrd="0" presId="urn:microsoft.com/office/officeart/2005/8/layout/vList2"/>
    <dgm:cxn modelId="{B1A76AF6-9F47-4C52-AD54-3DAD71DFD136}" srcId="{1F046388-2EA9-4519-B646-10B590421A01}" destId="{9B4E707D-FA45-4073-B722-225EB09BDFE0}" srcOrd="0" destOrd="0" parTransId="{B8FE1792-4B45-4A25-AD8B-669E0490D22A}" sibTransId="{B395DE68-597A-46B4-B0DC-3CB80A2F6C2D}"/>
    <dgm:cxn modelId="{413CCEB9-A139-4F55-85FA-9DFD232334BB}" type="presParOf" srcId="{D5946B55-D3CA-4765-9FDF-8E3A6128AA0D}" destId="{0E096913-AB78-448E-A74B-C231D858A796}" srcOrd="0" destOrd="0" presId="urn:microsoft.com/office/officeart/2005/8/layout/vList2"/>
    <dgm:cxn modelId="{60FA798B-1F1B-474F-914E-CC39FB83A866}" type="presParOf" srcId="{D5946B55-D3CA-4765-9FDF-8E3A6128AA0D}" destId="{9CBDFE71-C338-4C65-ADB1-E092A5CFFD0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62FF3-D656-49AE-99E7-9D5935FCB271}">
      <dsp:nvSpPr>
        <dsp:cNvPr id="0" name=""/>
        <dsp:cNvSpPr/>
      </dsp:nvSpPr>
      <dsp:spPr>
        <a:xfrm>
          <a:off x="402600" y="464637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06C0D-38AA-4AFA-BF5B-B75769FC1828}">
      <dsp:nvSpPr>
        <dsp:cNvPr id="0" name=""/>
        <dsp:cNvSpPr/>
      </dsp:nvSpPr>
      <dsp:spPr>
        <a:xfrm>
          <a:off x="636600" y="698637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6A2F7-462F-414F-9234-D977A0811F85}">
      <dsp:nvSpPr>
        <dsp:cNvPr id="0" name=""/>
        <dsp:cNvSpPr/>
      </dsp:nvSpPr>
      <dsp:spPr>
        <a:xfrm>
          <a:off x="51600" y="190463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Book</a:t>
          </a:r>
        </a:p>
      </dsp:txBody>
      <dsp:txXfrm>
        <a:off x="51600" y="1904637"/>
        <a:ext cx="1800000" cy="720000"/>
      </dsp:txXfrm>
    </dsp:sp>
    <dsp:sp modelId="{1D260DCA-5D68-42A1-8954-7CC83ADA0AD9}">
      <dsp:nvSpPr>
        <dsp:cNvPr id="0" name=""/>
        <dsp:cNvSpPr/>
      </dsp:nvSpPr>
      <dsp:spPr>
        <a:xfrm>
          <a:off x="2517600" y="464637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8432F-D00C-4334-8F6E-BC38AE546222}">
      <dsp:nvSpPr>
        <dsp:cNvPr id="0" name=""/>
        <dsp:cNvSpPr/>
      </dsp:nvSpPr>
      <dsp:spPr>
        <a:xfrm>
          <a:off x="2751600" y="698637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F6B24-14D3-4A5C-89B5-618C1F7C5D16}">
      <dsp:nvSpPr>
        <dsp:cNvPr id="0" name=""/>
        <dsp:cNvSpPr/>
      </dsp:nvSpPr>
      <dsp:spPr>
        <a:xfrm>
          <a:off x="2166600" y="190463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Zine</a:t>
          </a:r>
        </a:p>
      </dsp:txBody>
      <dsp:txXfrm>
        <a:off x="2166600" y="1904637"/>
        <a:ext cx="1800000" cy="720000"/>
      </dsp:txXfrm>
    </dsp:sp>
    <dsp:sp modelId="{6F4288E1-F17C-4297-ADE8-FFE134DA28F8}">
      <dsp:nvSpPr>
        <dsp:cNvPr id="0" name=""/>
        <dsp:cNvSpPr/>
      </dsp:nvSpPr>
      <dsp:spPr>
        <a:xfrm>
          <a:off x="4632600" y="464637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A519D-716E-4E2B-9111-E92A4ABDA044}">
      <dsp:nvSpPr>
        <dsp:cNvPr id="0" name=""/>
        <dsp:cNvSpPr/>
      </dsp:nvSpPr>
      <dsp:spPr>
        <a:xfrm>
          <a:off x="4866600" y="698637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5358CB-1C48-48FE-BAA5-DA4F020CD5A5}">
      <dsp:nvSpPr>
        <dsp:cNvPr id="0" name=""/>
        <dsp:cNvSpPr/>
      </dsp:nvSpPr>
      <dsp:spPr>
        <a:xfrm>
          <a:off x="4281600" y="190463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Article</a:t>
          </a:r>
        </a:p>
      </dsp:txBody>
      <dsp:txXfrm>
        <a:off x="4281600" y="1904637"/>
        <a:ext cx="1800000" cy="720000"/>
      </dsp:txXfrm>
    </dsp:sp>
    <dsp:sp modelId="{425FFD6B-083C-4895-A6A8-3A40890DE78A}">
      <dsp:nvSpPr>
        <dsp:cNvPr id="0" name=""/>
        <dsp:cNvSpPr/>
      </dsp:nvSpPr>
      <dsp:spPr>
        <a:xfrm>
          <a:off x="6747600" y="464637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16B7ED-35AC-44D8-8C83-6D4796949E60}">
      <dsp:nvSpPr>
        <dsp:cNvPr id="0" name=""/>
        <dsp:cNvSpPr/>
      </dsp:nvSpPr>
      <dsp:spPr>
        <a:xfrm>
          <a:off x="6981600" y="698637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AA3B1C-4B1C-4E15-9229-7334EBF13C41}">
      <dsp:nvSpPr>
        <dsp:cNvPr id="0" name=""/>
        <dsp:cNvSpPr/>
      </dsp:nvSpPr>
      <dsp:spPr>
        <a:xfrm>
          <a:off x="6396600" y="190463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Poem</a:t>
          </a:r>
        </a:p>
      </dsp:txBody>
      <dsp:txXfrm>
        <a:off x="6396600" y="1904637"/>
        <a:ext cx="1800000" cy="720000"/>
      </dsp:txXfrm>
    </dsp:sp>
    <dsp:sp modelId="{40BCE32C-94A7-46EE-B00D-DCE43828E90A}">
      <dsp:nvSpPr>
        <dsp:cNvPr id="0" name=""/>
        <dsp:cNvSpPr/>
      </dsp:nvSpPr>
      <dsp:spPr>
        <a:xfrm>
          <a:off x="8862600" y="464637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83EEEA-1BE7-4772-98BD-3721C28F6604}">
      <dsp:nvSpPr>
        <dsp:cNvPr id="0" name=""/>
        <dsp:cNvSpPr/>
      </dsp:nvSpPr>
      <dsp:spPr>
        <a:xfrm>
          <a:off x="9096600" y="698637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2274A-C094-4D6C-85A8-24430BC78FAC}">
      <dsp:nvSpPr>
        <dsp:cNvPr id="0" name=""/>
        <dsp:cNvSpPr/>
      </dsp:nvSpPr>
      <dsp:spPr>
        <a:xfrm>
          <a:off x="8511600" y="190463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Picture</a:t>
          </a:r>
        </a:p>
      </dsp:txBody>
      <dsp:txXfrm>
        <a:off x="8511600" y="1904637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96913-AB78-448E-A74B-C231D858A796}">
      <dsp:nvSpPr>
        <dsp:cNvPr id="0" name=""/>
        <dsp:cNvSpPr/>
      </dsp:nvSpPr>
      <dsp:spPr>
        <a:xfrm>
          <a:off x="0" y="12877"/>
          <a:ext cx="5524499" cy="10793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Three Questions:</a:t>
          </a:r>
        </a:p>
      </dsp:txBody>
      <dsp:txXfrm>
        <a:off x="52688" y="65565"/>
        <a:ext cx="5419123" cy="973949"/>
      </dsp:txXfrm>
    </dsp:sp>
    <dsp:sp modelId="{9CBDFE71-C338-4C65-ADB1-E092A5CFFD0A}">
      <dsp:nvSpPr>
        <dsp:cNvPr id="0" name=""/>
        <dsp:cNvSpPr/>
      </dsp:nvSpPr>
      <dsp:spPr>
        <a:xfrm>
          <a:off x="0" y="1092202"/>
          <a:ext cx="5524499" cy="3725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403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 dirty="0">
              <a:solidFill>
                <a:srgbClr val="00B0F0"/>
              </a:solidFill>
            </a:rPr>
            <a:t>What’s your name?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 dirty="0">
              <a:solidFill>
                <a:schemeClr val="accent5">
                  <a:lumMod val="75000"/>
                </a:schemeClr>
              </a:solidFill>
            </a:rPr>
            <a:t>Are you published, or </a:t>
          </a:r>
          <a:r>
            <a:rPr lang="en-US" sz="3500" kern="1200" dirty="0">
              <a:solidFill>
                <a:srgbClr val="00B0F0"/>
              </a:solidFill>
            </a:rPr>
            <a:t>published-</a:t>
          </a:r>
          <a:r>
            <a:rPr lang="en-US" sz="3500" kern="1200" dirty="0" err="1">
              <a:solidFill>
                <a:srgbClr val="00B0F0"/>
              </a:solidFill>
            </a:rPr>
            <a:t>ish</a:t>
          </a:r>
          <a:r>
            <a:rPr lang="en-US" sz="3500" kern="1200" dirty="0">
              <a:solidFill>
                <a:schemeClr val="accent5">
                  <a:lumMod val="75000"/>
                </a:schemeClr>
              </a:solidFill>
            </a:rPr>
            <a:t>? And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 dirty="0">
              <a:solidFill>
                <a:schemeClr val="accent6"/>
              </a:solidFill>
            </a:rPr>
            <a:t>What sort of “putting your words out there” do you most aspire to at this moment?</a:t>
          </a:r>
        </a:p>
      </dsp:txBody>
      <dsp:txXfrm>
        <a:off x="0" y="1092202"/>
        <a:ext cx="5524499" cy="37259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C799C-FA79-472F-944C-96CF7C064FC8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E4820-D1EC-46DC-B139-83CC64A4B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53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Judy, Karin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08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Jean, Zita, Jim, Sheila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37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Jean, Jim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12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Jean, Jim, Sheila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81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Jean, Ginny, Meg, Jim, Sheila, Zita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03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Meg, Zita, Mum, Jim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23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Jim, Karin, Sheila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73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Judy? Sheila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17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Jean, Sheila, Zita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2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Jim, Joe, Zita, Sheila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Jean, Ginny, Zita, Meg, Jim, Sheila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654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Ginny, Meg, Zita, Jean, Sheila, Jim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21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Jim, Joe, Ginny, Sheila, Meg,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69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Ginny, Sheila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2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Robin, Sheila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89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Zita, Sheila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14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56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Sheila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942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E4820-D1EC-46DC-B139-83CC64A4B1F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08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4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18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71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577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6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25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40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81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5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1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853369"/>
            <a:ext cx="10363200" cy="308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0D4E46AA-1EC0-4433-9956-E798E94A6FB7}" type="datetimeFigureOut">
              <a:rPr lang="en-US" smtClean="0"/>
              <a:pPr/>
              <a:t>3/20/2023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38C08-47C7-4847-B0BE-B9D8DEEB3D1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513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  <p:sldLayoutId id="2147483738" r:id="rId7"/>
    <p:sldLayoutId id="2147483739" r:id="rId8"/>
    <p:sldLayoutId id="2147483740" r:id="rId9"/>
    <p:sldLayoutId id="2147483741" r:id="rId10"/>
    <p:sldLayoutId id="214748374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eg"/><Relationship Id="rId7" Type="http://schemas.openxmlformats.org/officeDocument/2006/relationships/image" Target="../media/image31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5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thegrinder.diabolicalplots.com/" TargetMode="External"/><Relationship Id="rId3" Type="http://schemas.openxmlformats.org/officeDocument/2006/relationships/hyperlink" Target="https://authorspublish.com/" TargetMode="External"/><Relationship Id="rId7" Type="http://schemas.openxmlformats.org/officeDocument/2006/relationships/hyperlink" Target="https://writersmarket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vcreates.org/" TargetMode="External"/><Relationship Id="rId11" Type="http://schemas.openxmlformats.org/officeDocument/2006/relationships/hyperlink" Target="https://querytracker.net/" TargetMode="External"/><Relationship Id="rId5" Type="http://schemas.openxmlformats.org/officeDocument/2006/relationships/hyperlink" Target="http://oregonhumanities.org/rll/magazine/call-for-submissions/" TargetMode="External"/><Relationship Id="rId10" Type="http://schemas.openxmlformats.org/officeDocument/2006/relationships/hyperlink" Target="https://duotrope.com/promo.aspx" TargetMode="External"/><Relationship Id="rId4" Type="http://schemas.openxmlformats.org/officeDocument/2006/relationships/hyperlink" Target="https://www.pw.org/" TargetMode="External"/><Relationship Id="rId9" Type="http://schemas.openxmlformats.org/officeDocument/2006/relationships/hyperlink" Target="https://www.submittable.com/solutions/publishing-and-journals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illamettewriters.org/" TargetMode="External"/><Relationship Id="rId7" Type="http://schemas.openxmlformats.org/officeDocument/2006/relationships/hyperlink" Target="https://www.allianceindependentauthors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riterbeware.blog/" TargetMode="External"/><Relationship Id="rId5" Type="http://schemas.openxmlformats.org/officeDocument/2006/relationships/hyperlink" Target="https://www.facebook.com/prededitors/" TargetMode="External"/><Relationship Id="rId4" Type="http://schemas.openxmlformats.org/officeDocument/2006/relationships/hyperlink" Target="https://querytracker.net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lianceindependentauthors.org/" TargetMode="External"/><Relationship Id="rId3" Type="http://schemas.openxmlformats.org/officeDocument/2006/relationships/hyperlink" Target="https://www.fiverr.com/" TargetMode="External"/><Relationship Id="rId7" Type="http://schemas.openxmlformats.org/officeDocument/2006/relationships/hyperlink" Target="https://www.niwawriters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illamettewriters.org/" TargetMode="External"/><Relationship Id="rId5" Type="http://schemas.openxmlformats.org/officeDocument/2006/relationships/hyperlink" Target="https://www.edsguild.org/" TargetMode="External"/><Relationship Id="rId4" Type="http://schemas.openxmlformats.org/officeDocument/2006/relationships/hyperlink" Target="https://indigoediting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mmarly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emingwayapp.com/" TargetMode="External"/><Relationship Id="rId4" Type="http://schemas.openxmlformats.org/officeDocument/2006/relationships/hyperlink" Target="https://prowritingaid.com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yterrace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eratureandlatte.com/scrivener/overview" TargetMode="External"/><Relationship Id="rId7" Type="http://schemas.openxmlformats.org/officeDocument/2006/relationships/hyperlink" Target="https://www.worldanvil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lackobelisksoftware.com/" TargetMode="External"/><Relationship Id="rId5" Type="http://schemas.openxmlformats.org/officeDocument/2006/relationships/hyperlink" Target="https://www.campfirewriting.com/" TargetMode="External"/><Relationship Id="rId4" Type="http://schemas.openxmlformats.org/officeDocument/2006/relationships/hyperlink" Target="https://www.advancedfictionwriting.com/articles/snowflake-method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staprin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otprint.com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zazzle.com/" TargetMode="External"/><Relationship Id="rId3" Type="http://schemas.openxmlformats.org/officeDocument/2006/relationships/hyperlink" Target="https://nextdoor.com/" TargetMode="External"/><Relationship Id="rId7" Type="http://schemas.openxmlformats.org/officeDocument/2006/relationships/hyperlink" Target="https://www.gotprint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istaprint.com/" TargetMode="External"/><Relationship Id="rId5" Type="http://schemas.openxmlformats.org/officeDocument/2006/relationships/hyperlink" Target="https://www.fiverr.com/" TargetMode="External"/><Relationship Id="rId4" Type="http://schemas.openxmlformats.org/officeDocument/2006/relationships/hyperlink" Target="https://www.youtube.com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rtlandwritersmill.org/help-2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rc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dxzines@gmail.com" TargetMode="External"/><Relationship Id="rId4" Type="http://schemas.openxmlformats.org/officeDocument/2006/relationships/hyperlink" Target="http://www.portlandzinesymposium.org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vellum.pub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dobe.com/products/indesign.html" TargetMode="External"/><Relationship Id="rId5" Type="http://schemas.openxmlformats.org/officeDocument/2006/relationships/hyperlink" Target="https://www.amazon.com/Kindle-Create/" TargetMode="External"/><Relationship Id="rId4" Type="http://schemas.openxmlformats.org/officeDocument/2006/relationships/hyperlink" Target="https://www.literatureandlatte.com/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verr.co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dobe.com/products/photoshop.html" TargetMode="External"/><Relationship Id="rId4" Type="http://schemas.openxmlformats.org/officeDocument/2006/relationships/hyperlink" Target="https://www.canva.com/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3">
            <a:extLst>
              <a:ext uri="{FF2B5EF4-FFF2-40B4-BE49-F238E27FC236}">
                <a16:creationId xmlns:a16="http://schemas.microsoft.com/office/drawing/2014/main" id="{A1702933-41CF-A1E4-1898-478F08269C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71" b="10760"/>
          <a:stretch/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D30DD7D3-2712-4491-B2C2-5FC23330C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7051" y="1066800"/>
            <a:ext cx="5699422" cy="47244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654086-82D2-8B2B-9E8D-9B05AE039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6256" y="1562101"/>
            <a:ext cx="4240471" cy="2738530"/>
          </a:xfrm>
        </p:spPr>
        <p:txBody>
          <a:bodyPr anchor="t">
            <a:normAutofit/>
          </a:bodyPr>
          <a:lstStyle/>
          <a:p>
            <a:r>
              <a:rPr lang="en-US" sz="7200" b="1" dirty="0">
                <a:solidFill>
                  <a:schemeClr val="accent5">
                    <a:lumMod val="75000"/>
                  </a:schemeClr>
                </a:solidFill>
              </a:rPr>
              <a:t>P</a:t>
            </a:r>
            <a:r>
              <a:rPr lang="en-US" sz="7200" b="1" dirty="0">
                <a:solidFill>
                  <a:srgbClr val="00B0F0"/>
                </a:solidFill>
              </a:rPr>
              <a:t>ublish or </a:t>
            </a:r>
            <a:r>
              <a:rPr lang="en-US" sz="7200" b="1" dirty="0">
                <a:solidFill>
                  <a:schemeClr val="accent5">
                    <a:lumMod val="75000"/>
                  </a:schemeClr>
                </a:solidFill>
              </a:rPr>
              <a:t>P</a:t>
            </a:r>
            <a:r>
              <a:rPr lang="en-US" sz="7200" b="1" dirty="0">
                <a:solidFill>
                  <a:srgbClr val="00B0F0"/>
                </a:solidFill>
              </a:rPr>
              <a:t>erish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8BB59-1998-B30F-97EB-DAC14D9AFA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6256" y="4642696"/>
            <a:ext cx="4655400" cy="875824"/>
          </a:xfrm>
        </p:spPr>
        <p:txBody>
          <a:bodyPr>
            <a:noAutofit/>
          </a:bodyPr>
          <a:lstStyle/>
          <a:p>
            <a:r>
              <a:rPr lang="en-US" sz="4000" b="1" cap="none" dirty="0">
                <a:solidFill>
                  <a:srgbClr val="00B0F0"/>
                </a:solidFill>
              </a:rPr>
              <a:t>or just </a:t>
            </a:r>
            <a:r>
              <a:rPr lang="en-US" sz="5400" b="1" dirty="0">
                <a:solidFill>
                  <a:srgbClr val="FF0000"/>
                </a:solidFill>
              </a:rPr>
              <a:t>P</a:t>
            </a:r>
            <a:r>
              <a:rPr lang="en-US" sz="4000" b="1" dirty="0">
                <a:solidFill>
                  <a:srgbClr val="00B0F0"/>
                </a:solidFill>
              </a:rPr>
              <a:t>ut</a:t>
            </a:r>
            <a:r>
              <a:rPr lang="en-US" sz="2800" b="1" dirty="0">
                <a:solidFill>
                  <a:srgbClr val="00B0F0"/>
                </a:solidFill>
              </a:rPr>
              <a:t> </a:t>
            </a:r>
            <a:r>
              <a:rPr lang="en-US" sz="4000" b="1" cap="none" dirty="0">
                <a:solidFill>
                  <a:srgbClr val="00B0F0"/>
                </a:solidFill>
              </a:rPr>
              <a:t>your</a:t>
            </a:r>
            <a:r>
              <a:rPr lang="en-US" sz="2800" b="1" cap="none" dirty="0">
                <a:solidFill>
                  <a:srgbClr val="00B0F0"/>
                </a:solidFill>
              </a:rPr>
              <a:t> </a:t>
            </a:r>
            <a:r>
              <a:rPr lang="en-US" sz="4000" b="1" cap="none" dirty="0">
                <a:solidFill>
                  <a:srgbClr val="00B0F0"/>
                </a:solidFill>
              </a:rPr>
              <a:t>words out there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FD0734C-004D-4938-8EA0-2C3867A11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60419" y="5780876"/>
            <a:ext cx="570258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608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1C69525-1BE4-4BA0-A23C-3BB6C162E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B4C748-9088-696C-9BFD-954FEF886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10363200" cy="1314443"/>
          </a:xfrm>
        </p:spPr>
        <p:txBody>
          <a:bodyPr>
            <a:normAutofit/>
          </a:bodyPr>
          <a:lstStyle/>
          <a:p>
            <a:r>
              <a:rPr lang="en-US" dirty="0"/>
              <a:t>What counts as Published anyway?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8AF875-C18B-4B48-AE4C-A63FD3CEF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216A6BF-516D-60F8-3E3A-5EF3D4C425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4585567"/>
              </p:ext>
            </p:extLst>
          </p:nvPr>
        </p:nvGraphicFramePr>
        <p:xfrm>
          <a:off x="914400" y="2852738"/>
          <a:ext cx="10363200" cy="3089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886336-A068-A038-BB78-18349A845B06}"/>
              </a:ext>
            </a:extLst>
          </p:cNvPr>
          <p:cNvSpPr txBox="1"/>
          <p:nvPr/>
        </p:nvSpPr>
        <p:spPr>
          <a:xfrm>
            <a:off x="4898571" y="5551714"/>
            <a:ext cx="6074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And what counts as </a:t>
            </a:r>
            <a:r>
              <a:rPr lang="en-US" sz="2800" dirty="0">
                <a:solidFill>
                  <a:srgbClr val="00B0F0"/>
                </a:solidFill>
              </a:rPr>
              <a:t>Published-</a:t>
            </a:r>
            <a:r>
              <a:rPr lang="en-US" sz="2800" dirty="0" err="1">
                <a:solidFill>
                  <a:srgbClr val="00B0F0"/>
                </a:solidFill>
              </a:rPr>
              <a:t>ish</a:t>
            </a:r>
            <a:r>
              <a:rPr lang="en-US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05851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6DD7473-21A7-D7F0-E8EF-EB8DF0B3BC67}"/>
              </a:ext>
            </a:extLst>
          </p:cNvPr>
          <p:cNvSpPr txBox="1"/>
          <p:nvPr/>
        </p:nvSpPr>
        <p:spPr>
          <a:xfrm>
            <a:off x="646546" y="1664839"/>
            <a:ext cx="2451195" cy="3879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Start a </a:t>
            </a:r>
            <a:r>
              <a:rPr lang="en-US" sz="2400" b="1" dirty="0">
                <a:solidFill>
                  <a:srgbClr val="FF0000"/>
                </a:solidFill>
              </a:rPr>
              <a:t>blog</a:t>
            </a:r>
            <a:r>
              <a:rPr lang="en-US" sz="2400" dirty="0"/>
              <a:t> – 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IT’S </a:t>
            </a:r>
            <a:r>
              <a:rPr lang="en-US" sz="2400" dirty="0">
                <a:solidFill>
                  <a:srgbClr val="FF0000"/>
                </a:solidFill>
              </a:rPr>
              <a:t>PUBLISHED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endParaRPr lang="en-US" sz="2400" dirty="0"/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(and publishers will care)</a:t>
            </a:r>
          </a:p>
        </p:txBody>
      </p:sp>
      <p:pic>
        <p:nvPicPr>
          <p:cNvPr id="3" name="Picture 2" descr="Graphical user interface, text, website&#10;&#10;Description automatically generated">
            <a:extLst>
              <a:ext uri="{FF2B5EF4-FFF2-40B4-BE49-F238E27FC236}">
                <a16:creationId xmlns:a16="http://schemas.microsoft.com/office/drawing/2014/main" id="{47F54E7B-B5F5-B29B-38A5-21D706653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41" y="326124"/>
            <a:ext cx="9094259" cy="561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56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4E50BD23-E7B7-E993-FA1C-C01692BADE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7638"/>
            <a:ext cx="12192000" cy="68579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4554A4-CFD1-BDAC-FA4B-39A4D521E4D3}"/>
              </a:ext>
            </a:extLst>
          </p:cNvPr>
          <p:cNvSpPr txBox="1"/>
          <p:nvPr/>
        </p:nvSpPr>
        <p:spPr>
          <a:xfrm>
            <a:off x="9779477" y="835195"/>
            <a:ext cx="20042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Create a </a:t>
            </a:r>
            <a:r>
              <a:rPr lang="en-US" sz="2400" b="1" dirty="0">
                <a:solidFill>
                  <a:srgbClr val="FF0000"/>
                </a:solidFill>
              </a:rPr>
              <a:t>calendar</a:t>
            </a:r>
            <a:r>
              <a:rPr lang="en-US" sz="2400" dirty="0"/>
              <a:t> – choose the words and images – </a:t>
            </a:r>
          </a:p>
          <a:p>
            <a:endParaRPr lang="en-US" sz="2400" dirty="0"/>
          </a:p>
          <a:p>
            <a:r>
              <a:rPr lang="en-US" sz="2400" dirty="0"/>
              <a:t>IT’S </a:t>
            </a:r>
            <a:r>
              <a:rPr lang="en-US" sz="2400" dirty="0">
                <a:solidFill>
                  <a:srgbClr val="00B0F0"/>
                </a:solidFill>
              </a:rPr>
              <a:t>PUBLISHED-</a:t>
            </a:r>
            <a:r>
              <a:rPr lang="en-US" sz="2400" dirty="0" err="1">
                <a:solidFill>
                  <a:srgbClr val="00B0F0"/>
                </a:solidFill>
              </a:rPr>
              <a:t>ish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485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C108ECE-B598-A768-D7F5-B313585B3B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938383"/>
              </p:ext>
            </p:extLst>
          </p:nvPr>
        </p:nvGraphicFramePr>
        <p:xfrm>
          <a:off x="785005" y="-313424"/>
          <a:ext cx="6495690" cy="8403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663440" imgH="6034757" progId="Acrobat.Document.DC">
                  <p:embed/>
                </p:oleObj>
              </mc:Choice>
              <mc:Fallback>
                <p:oleObj name="Acrobat Document" r:id="rId2" imgW="4663440" imgH="603475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85005" y="-313424"/>
                        <a:ext cx="6495690" cy="8403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B832803-2C84-EC10-A9BA-722786D7DF69}"/>
              </a:ext>
            </a:extLst>
          </p:cNvPr>
          <p:cNvSpPr txBox="1"/>
          <p:nvPr/>
        </p:nvSpPr>
        <p:spPr>
          <a:xfrm>
            <a:off x="7884543" y="2113472"/>
            <a:ext cx="34419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Write a poem, illustrate it, and </a:t>
            </a:r>
            <a:r>
              <a:rPr lang="en-US" sz="2800" b="1" dirty="0">
                <a:solidFill>
                  <a:srgbClr val="FF0000"/>
                </a:solidFill>
              </a:rPr>
              <a:t>hang it on your wall </a:t>
            </a:r>
            <a:r>
              <a:rPr lang="en-US" sz="2800" dirty="0"/>
              <a:t>– </a:t>
            </a:r>
          </a:p>
          <a:p>
            <a:endParaRPr lang="en-US" sz="2800" dirty="0"/>
          </a:p>
          <a:p>
            <a:r>
              <a:rPr lang="en-US" sz="2800" dirty="0"/>
              <a:t>IT’S </a:t>
            </a:r>
            <a:r>
              <a:rPr lang="en-US" sz="2800" dirty="0" err="1">
                <a:solidFill>
                  <a:srgbClr val="00B0F0"/>
                </a:solidFill>
              </a:rPr>
              <a:t>PUBLISHEDish</a:t>
            </a:r>
            <a:r>
              <a:rPr lang="en-US" sz="2800" dirty="0"/>
              <a:t>!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A51765-160E-89F2-C6B4-0B45E4993254}"/>
              </a:ext>
            </a:extLst>
          </p:cNvPr>
          <p:cNvSpPr txBox="1"/>
          <p:nvPr/>
        </p:nvSpPr>
        <p:spPr>
          <a:xfrm>
            <a:off x="7936302" y="4865298"/>
            <a:ext cx="34706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You </a:t>
            </a:r>
            <a:r>
              <a:rPr lang="en-US" dirty="0">
                <a:solidFill>
                  <a:srgbClr val="00B0F0"/>
                </a:solidFill>
              </a:rPr>
              <a:t>put</a:t>
            </a:r>
            <a:r>
              <a:rPr lang="en-US" dirty="0">
                <a:solidFill>
                  <a:srgbClr val="FF0000"/>
                </a:solidFill>
              </a:rPr>
              <a:t> your words out there if you just send it in an email too, or share it with a friend, but it’s not published until it’s publicly available, hanging on the wall in the town hall.</a:t>
            </a:r>
          </a:p>
        </p:txBody>
      </p:sp>
    </p:spTree>
    <p:extLst>
      <p:ext uri="{BB962C8B-B14F-4D97-AF65-F5344CB8AC3E}">
        <p14:creationId xmlns:p14="http://schemas.microsoft.com/office/powerpoint/2010/main" val="3790503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5146F53-2020-282D-5127-1E7FD1ACE1BA}"/>
              </a:ext>
            </a:extLst>
          </p:cNvPr>
          <p:cNvSpPr txBox="1"/>
          <p:nvPr/>
        </p:nvSpPr>
        <p:spPr>
          <a:xfrm>
            <a:off x="914400" y="2853369"/>
            <a:ext cx="3943762" cy="3088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800" dirty="0"/>
              <a:t>Stick it together with Duct-Tape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endParaRPr lang="en-US" sz="2800" dirty="0"/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800" dirty="0"/>
              <a:t>IT’S </a:t>
            </a:r>
            <a:r>
              <a:rPr lang="en-US" sz="2800" dirty="0" err="1">
                <a:solidFill>
                  <a:srgbClr val="00B0F0"/>
                </a:solidFill>
              </a:rPr>
              <a:t>PUBLISHEDish</a:t>
            </a:r>
            <a:endParaRPr lang="en-US" sz="2800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endParaRPr lang="en-US" sz="2800" dirty="0"/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(He only made 12 copies)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8D7A8225-0CD7-E2C1-572A-E9D221D3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0" r="16841"/>
          <a:stretch/>
        </p:blipFill>
        <p:spPr>
          <a:xfrm>
            <a:off x="5679452" y="10"/>
            <a:ext cx="651254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1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DC0D673-1F99-4297-849B-F821ED3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3827892-DD96-8E3C-EC83-28BF0C32EA42}"/>
              </a:ext>
            </a:extLst>
          </p:cNvPr>
          <p:cNvSpPr txBox="1"/>
          <p:nvPr/>
        </p:nvSpPr>
        <p:spPr>
          <a:xfrm>
            <a:off x="914400" y="2853369"/>
            <a:ext cx="4553340" cy="30884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Staple some pages together and make a </a:t>
            </a:r>
            <a:r>
              <a:rPr lang="en-US" sz="2400" b="1" dirty="0">
                <a:solidFill>
                  <a:srgbClr val="FF0000"/>
                </a:solidFill>
              </a:rPr>
              <a:t>Zine</a:t>
            </a:r>
            <a:r>
              <a:rPr lang="en-US" sz="2400" dirty="0"/>
              <a:t> –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IT’S </a:t>
            </a:r>
            <a:r>
              <a:rPr lang="en-US" sz="2400" b="1" dirty="0">
                <a:solidFill>
                  <a:srgbClr val="FF0000"/>
                </a:solidFill>
              </a:rPr>
              <a:t>PUBLISHED</a:t>
            </a:r>
            <a:r>
              <a:rPr lang="en-US" sz="2400" dirty="0"/>
              <a:t> as soon as you sell it!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endParaRPr lang="en-US" sz="2400" dirty="0"/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(poems, stories, essays, diary… whatever! If it’s publicly available, publishers will call it published.)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FC237-9F00-5C25-9588-BAA57DA72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6" b="12426"/>
          <a:stretch/>
        </p:blipFill>
        <p:spPr>
          <a:xfrm>
            <a:off x="6524941" y="980759"/>
            <a:ext cx="4810442" cy="4810442"/>
          </a:xfrm>
          <a:custGeom>
            <a:avLst/>
            <a:gdLst/>
            <a:ahLst/>
            <a:cxnLst/>
            <a:rect l="l" t="t" r="r" b="b"/>
            <a:pathLst>
              <a:path w="5610348" h="5610348">
                <a:moveTo>
                  <a:pt x="2805174" y="0"/>
                </a:moveTo>
                <a:cubicBezTo>
                  <a:pt x="4354429" y="0"/>
                  <a:pt x="5610348" y="1255919"/>
                  <a:pt x="5610348" y="2805174"/>
                </a:cubicBezTo>
                <a:cubicBezTo>
                  <a:pt x="5610348" y="4354429"/>
                  <a:pt x="4354429" y="5610348"/>
                  <a:pt x="2805174" y="5610348"/>
                </a:cubicBezTo>
                <a:cubicBezTo>
                  <a:pt x="1255919" y="5610348"/>
                  <a:pt x="0" y="4354429"/>
                  <a:pt x="0" y="2805174"/>
                </a:cubicBezTo>
                <a:cubicBezTo>
                  <a:pt x="0" y="1255919"/>
                  <a:pt x="1255919" y="0"/>
                  <a:pt x="28051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12395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AE64AB77-F23E-5CAC-5273-E6BBD92D59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1" b="35531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4F9352-1D05-14EF-2B18-80071CACD1D7}"/>
              </a:ext>
            </a:extLst>
          </p:cNvPr>
          <p:cNvSpPr txBox="1"/>
          <p:nvPr/>
        </p:nvSpPr>
        <p:spPr>
          <a:xfrm>
            <a:off x="3897745" y="609600"/>
            <a:ext cx="46181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Make a </a:t>
            </a:r>
            <a:r>
              <a:rPr lang="en-US" sz="2400" b="1" dirty="0">
                <a:solidFill>
                  <a:srgbClr val="FF0000"/>
                </a:solidFill>
              </a:rPr>
              <a:t>Photo Album</a:t>
            </a:r>
            <a:r>
              <a:rPr lang="en-US" sz="2400" dirty="0">
                <a:solidFill>
                  <a:schemeClr val="bg1"/>
                </a:solidFill>
              </a:rPr>
              <a:t>, with captions, and give it to someone as a gift –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IT’S </a:t>
            </a:r>
            <a:r>
              <a:rPr lang="en-US" sz="2400" dirty="0" err="1">
                <a:solidFill>
                  <a:srgbClr val="00B0F0"/>
                </a:solidFill>
              </a:rPr>
              <a:t>PUBLISHEDish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r>
              <a:rPr lang="en-US" sz="2400" dirty="0">
                <a:solidFill>
                  <a:schemeClr val="bg1"/>
                </a:solidFill>
              </a:rPr>
              <a:t>(and it’s private)</a:t>
            </a:r>
          </a:p>
        </p:txBody>
      </p:sp>
    </p:spTree>
    <p:extLst>
      <p:ext uri="{BB962C8B-B14F-4D97-AF65-F5344CB8AC3E}">
        <p14:creationId xmlns:p14="http://schemas.microsoft.com/office/powerpoint/2010/main" val="220368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C20020-F29F-F1DC-9280-03F5AF1C6089}"/>
              </a:ext>
            </a:extLst>
          </p:cNvPr>
          <p:cNvSpPr txBox="1"/>
          <p:nvPr/>
        </p:nvSpPr>
        <p:spPr>
          <a:xfrm>
            <a:off x="1268338" y="1211164"/>
            <a:ext cx="4517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Family History</a:t>
            </a:r>
          </a:p>
          <a:p>
            <a:r>
              <a:rPr lang="en-US" sz="3600" dirty="0"/>
              <a:t>Storyworth.com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1D0436-7334-8CD3-6652-7B8874821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338" y="2484322"/>
            <a:ext cx="9045724" cy="33302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4D0BB3-8330-26D9-0DD3-5ADF97AA4026}"/>
              </a:ext>
            </a:extLst>
          </p:cNvPr>
          <p:cNvSpPr txBox="1"/>
          <p:nvPr/>
        </p:nvSpPr>
        <p:spPr>
          <a:xfrm>
            <a:off x="6761018" y="1211164"/>
            <a:ext cx="35530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We’ve bought our copies so it’s </a:t>
            </a:r>
            <a:r>
              <a:rPr lang="en-US" sz="2800" b="1" dirty="0" err="1">
                <a:solidFill>
                  <a:srgbClr val="00B0F0"/>
                </a:solidFill>
              </a:rPr>
              <a:t>PUBLISHEDish</a:t>
            </a:r>
            <a:endParaRPr lang="en-US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112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17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19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CF48C9-2B1D-4511-701F-186BEED2D589}"/>
              </a:ext>
            </a:extLst>
          </p:cNvPr>
          <p:cNvSpPr txBox="1"/>
          <p:nvPr/>
        </p:nvSpPr>
        <p:spPr>
          <a:xfrm>
            <a:off x="912628" y="1371600"/>
            <a:ext cx="4323907" cy="26968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latin typeface="+mj-lt"/>
                <a:ea typeface="+mj-ea"/>
                <a:cs typeface="+mj-cs"/>
              </a:rPr>
              <a:t>Enter a </a:t>
            </a:r>
            <a:r>
              <a:rPr lang="en-US" sz="3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contest </a:t>
            </a:r>
            <a:r>
              <a:rPr lang="en-US" sz="3400" dirty="0">
                <a:latin typeface="+mj-lt"/>
                <a:ea typeface="+mj-ea"/>
                <a:cs typeface="+mj-cs"/>
              </a:rPr>
              <a:t>and win, or </a:t>
            </a:r>
            <a:r>
              <a:rPr lang="en-US" sz="34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submit</a:t>
            </a:r>
            <a:r>
              <a:rPr lang="en-US" sz="3400" dirty="0">
                <a:latin typeface="+mj-lt"/>
                <a:ea typeface="+mj-ea"/>
                <a:cs typeface="+mj-cs"/>
              </a:rPr>
              <a:t> a piece to an anthology and get it accepted –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latin typeface="+mj-lt"/>
                <a:ea typeface="+mj-ea"/>
                <a:cs typeface="+mj-cs"/>
              </a:rPr>
              <a:t>IT’S </a:t>
            </a:r>
            <a:r>
              <a:rPr lang="en-US" sz="3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PUBLISHED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latin typeface="+mj-lt"/>
                <a:ea typeface="+mj-ea"/>
                <a:cs typeface="+mj-cs"/>
              </a:rPr>
              <a:t>Definitely published</a:t>
            </a:r>
          </a:p>
        </p:txBody>
      </p:sp>
      <p:cxnSp>
        <p:nvCxnSpPr>
          <p:cNvPr id="26" name="Straight Connector 21">
            <a:extLst>
              <a:ext uri="{FF2B5EF4-FFF2-40B4-BE49-F238E27FC236}">
                <a16:creationId xmlns:a16="http://schemas.microsoft.com/office/drawing/2014/main" id="{8CED01B4-40F2-4CAE-8062-1D4CE8454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99535BE-B87D-3003-F8CE-447A1F0C1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293" y="643467"/>
            <a:ext cx="399723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58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C3A99E-A5E8-D007-0EA6-68DE53EBE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8456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0D1423-7577-E0FB-4A19-335F681A3F04}"/>
              </a:ext>
            </a:extLst>
          </p:cNvPr>
          <p:cNvSpPr txBox="1"/>
          <p:nvPr/>
        </p:nvSpPr>
        <p:spPr>
          <a:xfrm>
            <a:off x="9463177" y="914400"/>
            <a:ext cx="23347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Enter a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Writers’ Mill Contest </a:t>
            </a:r>
            <a:r>
              <a:rPr lang="en-US" sz="2400" dirty="0"/>
              <a:t>– it’s not “published” but</a:t>
            </a:r>
          </a:p>
          <a:p>
            <a:endParaRPr lang="en-US" sz="2400" dirty="0"/>
          </a:p>
          <a:p>
            <a:r>
              <a:rPr lang="en-US" sz="2400" dirty="0"/>
              <a:t>IT’S </a:t>
            </a:r>
            <a:r>
              <a:rPr lang="en-US" sz="2400" dirty="0" err="1">
                <a:solidFill>
                  <a:srgbClr val="00B0F0"/>
                </a:solidFill>
              </a:rPr>
              <a:t>PUBLISHEDish</a:t>
            </a:r>
            <a:endParaRPr lang="en-US" sz="2400" dirty="0">
              <a:solidFill>
                <a:srgbClr val="00B0F0"/>
              </a:solidFill>
            </a:endParaRPr>
          </a:p>
          <a:p>
            <a:endParaRPr lang="en-US" sz="2400" dirty="0"/>
          </a:p>
          <a:p>
            <a:r>
              <a:rPr lang="en-US" sz="2000" dirty="0"/>
              <a:t>(Publishers will not consider it published because our site is password protected.)</a:t>
            </a:r>
          </a:p>
        </p:txBody>
      </p:sp>
    </p:spTree>
    <p:extLst>
      <p:ext uri="{BB962C8B-B14F-4D97-AF65-F5344CB8AC3E}">
        <p14:creationId xmlns:p14="http://schemas.microsoft.com/office/powerpoint/2010/main" val="1206798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D9BF1AD-F0DB-8C81-0A15-CDF1F28F9E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2" r="-2" b="12308"/>
          <a:stretch/>
        </p:blipFill>
        <p:spPr>
          <a:xfrm rot="10800000">
            <a:off x="20" y="10"/>
            <a:ext cx="6512527" cy="685799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1422F5-4221-4812-AFD9-5479C6D60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37121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E17310A-5AA4-9EF3-237A-4F6FDB1D5298}"/>
              </a:ext>
            </a:extLst>
          </p:cNvPr>
          <p:cNvSpPr txBox="1"/>
          <p:nvPr/>
        </p:nvSpPr>
        <p:spPr>
          <a:xfrm>
            <a:off x="7258146" y="1300615"/>
            <a:ext cx="3924562" cy="3088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Submit something for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the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Writers’ Mill Anthology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endParaRPr lang="en-US" sz="2400" dirty="0"/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IT’S </a:t>
            </a:r>
            <a:r>
              <a:rPr lang="en-US" sz="2400" b="1" dirty="0">
                <a:solidFill>
                  <a:srgbClr val="FF0000"/>
                </a:solidFill>
              </a:rPr>
              <a:t>PUBLISHED</a:t>
            </a:r>
            <a:r>
              <a:rPr lang="en-US" sz="2400" dirty="0"/>
              <a:t>!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endParaRPr lang="en-US" sz="2400" dirty="0"/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(No longer password protected, therefore definitely published)</a:t>
            </a:r>
          </a:p>
        </p:txBody>
      </p:sp>
    </p:spTree>
    <p:extLst>
      <p:ext uri="{BB962C8B-B14F-4D97-AF65-F5344CB8AC3E}">
        <p14:creationId xmlns:p14="http://schemas.microsoft.com/office/powerpoint/2010/main" val="4228797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FD1D2CD-954D-4C4D-B505-05EAD159B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35B4C3-82DB-03DC-5E90-7659560A5522}"/>
              </a:ext>
            </a:extLst>
          </p:cNvPr>
          <p:cNvSpPr txBox="1"/>
          <p:nvPr/>
        </p:nvSpPr>
        <p:spPr>
          <a:xfrm>
            <a:off x="1010364" y="2596068"/>
            <a:ext cx="4666537" cy="26968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+mj-lt"/>
                <a:ea typeface="+mj-ea"/>
                <a:cs typeface="+mj-cs"/>
              </a:rPr>
              <a:t>Ebooks</a:t>
            </a:r>
            <a:r>
              <a:rPr lang="en-US" sz="4000" dirty="0">
                <a:latin typeface="+mj-lt"/>
                <a:ea typeface="+mj-ea"/>
                <a:cs typeface="+mj-cs"/>
              </a:rPr>
              <a:t>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+mj-lt"/>
                <a:ea typeface="+mj-ea"/>
                <a:cs typeface="+mj-cs"/>
              </a:rPr>
              <a:t>or Print Books –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+mj-lt"/>
                <a:ea typeface="+mj-ea"/>
                <a:cs typeface="+mj-cs"/>
              </a:rPr>
              <a:t>If it’s for sale,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+mj-lt"/>
                <a:ea typeface="+mj-ea"/>
                <a:cs typeface="+mj-cs"/>
              </a:rPr>
              <a:t>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+mj-lt"/>
                <a:ea typeface="+mj-ea"/>
                <a:cs typeface="+mj-cs"/>
              </a:rPr>
              <a:t>IT’S </a:t>
            </a:r>
            <a:r>
              <a:rPr lang="en-US" sz="40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PUBLISHED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32AEA7-A24A-45A9-BF8F-D0AFF34DF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books on a bed&#10;&#10;Description automatically generated with low confidence">
            <a:extLst>
              <a:ext uri="{FF2B5EF4-FFF2-40B4-BE49-F238E27FC236}">
                <a16:creationId xmlns:a16="http://schemas.microsoft.com/office/drawing/2014/main" id="{EAA53FB1-CFBB-F514-7185-152FBB48B4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" r="-2" b="12444"/>
          <a:stretch/>
        </p:blipFill>
        <p:spPr>
          <a:xfrm>
            <a:off x="6515100" y="3429000"/>
            <a:ext cx="5676900" cy="3429000"/>
          </a:xfrm>
          <a:prstGeom prst="rect">
            <a:avLst/>
          </a:prstGeom>
        </p:spPr>
      </p:pic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E465E3F3-DE5D-E437-A125-6D0627E9F9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" r="5092" b="1"/>
          <a:stretch/>
        </p:blipFill>
        <p:spPr>
          <a:xfrm>
            <a:off x="6515100" y="0"/>
            <a:ext cx="56769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631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dog&#10;&#10;Description automatically generated">
            <a:extLst>
              <a:ext uri="{FF2B5EF4-FFF2-40B4-BE49-F238E27FC236}">
                <a16:creationId xmlns:a16="http://schemas.microsoft.com/office/drawing/2014/main" id="{1293614E-B2BF-88AB-1CA9-7099B9447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25598" cy="3824791"/>
          </a:xfrm>
          <a:prstGeom prst="rect">
            <a:avLst/>
          </a:prstGeom>
        </p:spPr>
      </p:pic>
      <p:pic>
        <p:nvPicPr>
          <p:cNvPr id="5" name="Picture 4" descr="A picture containing text, dog, mammal, looking&#10;&#10;Description automatically generated">
            <a:extLst>
              <a:ext uri="{FF2B5EF4-FFF2-40B4-BE49-F238E27FC236}">
                <a16:creationId xmlns:a16="http://schemas.microsoft.com/office/drawing/2014/main" id="{C11DBE1F-FD0D-EE22-1044-882D6560F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392" y="1727200"/>
            <a:ext cx="6944608" cy="513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E0F287-37F9-5D76-BB86-D31D6CF035A1}"/>
              </a:ext>
            </a:extLst>
          </p:cNvPr>
          <p:cNvSpPr txBox="1"/>
          <p:nvPr/>
        </p:nvSpPr>
        <p:spPr>
          <a:xfrm>
            <a:off x="5698836" y="508000"/>
            <a:ext cx="5514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a Publisher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1E29C8-9EF6-8512-EAE3-80E48115B9D6}"/>
              </a:ext>
            </a:extLst>
          </p:cNvPr>
          <p:cNvSpPr txBox="1"/>
          <p:nvPr/>
        </p:nvSpPr>
        <p:spPr>
          <a:xfrm>
            <a:off x="284673" y="4332791"/>
            <a:ext cx="4632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 Self Publish –</a:t>
            </a:r>
          </a:p>
          <a:p>
            <a:endParaRPr lang="en-US" sz="2400" dirty="0"/>
          </a:p>
          <a:p>
            <a:r>
              <a:rPr lang="en-US" sz="2400" dirty="0"/>
              <a:t>even if you never make any sales</a:t>
            </a:r>
          </a:p>
          <a:p>
            <a:endParaRPr lang="en-US" sz="2400" dirty="0"/>
          </a:p>
          <a:p>
            <a:r>
              <a:rPr lang="en-US" sz="2400" dirty="0"/>
              <a:t>IT’S </a:t>
            </a:r>
            <a:r>
              <a:rPr lang="en-US" sz="2400" b="1" dirty="0">
                <a:solidFill>
                  <a:srgbClr val="FF0000"/>
                </a:solidFill>
              </a:rPr>
              <a:t>PUBLISHED</a:t>
            </a:r>
            <a:r>
              <a:rPr lang="en-US" sz="2400" dirty="0"/>
              <a:t> as soon as it’s for sale!</a:t>
            </a:r>
          </a:p>
        </p:txBody>
      </p:sp>
    </p:spTree>
    <p:extLst>
      <p:ext uri="{BB962C8B-B14F-4D97-AF65-F5344CB8AC3E}">
        <p14:creationId xmlns:p14="http://schemas.microsoft.com/office/powerpoint/2010/main" val="1813434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9" name="Straight Connector 104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51" name="Rectangle 1050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40" name="Picture 16" descr="Navigators Quest for a Kingdom in Polynesia by [Fata Ariu Levi, Faiga Tapusone Asiata, Sheila Deeth, Papali'i Dr. Failautusi Avegalio]">
            <a:extLst>
              <a:ext uri="{FF2B5EF4-FFF2-40B4-BE49-F238E27FC236}">
                <a16:creationId xmlns:a16="http://schemas.microsoft.com/office/drawing/2014/main" id="{35758207-D175-8FCB-05AC-6D3DC715E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1535"/>
          <a:stretch/>
        </p:blipFill>
        <p:spPr bwMode="auto">
          <a:xfrm>
            <a:off x="20" y="3006808"/>
            <a:ext cx="1927107" cy="287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ollars for Lucy by [Ginny Hanson, Gloria Masters, Sheila Deeth]">
            <a:extLst>
              <a:ext uri="{FF2B5EF4-FFF2-40B4-BE49-F238E27FC236}">
                <a16:creationId xmlns:a16="http://schemas.microsoft.com/office/drawing/2014/main" id="{D401A50D-49B0-2F1F-23F6-CB8E6F64D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/>
          <a:stretch/>
        </p:blipFill>
        <p:spPr bwMode="auto">
          <a:xfrm>
            <a:off x="1925891" y="3006808"/>
            <a:ext cx="1928725" cy="287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E219C002-E010-BE01-6CD3-92C58FF009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" r="-1" b="-1"/>
          <a:stretch/>
        </p:blipFill>
        <p:spPr bwMode="auto">
          <a:xfrm>
            <a:off x="3853014" y="3006808"/>
            <a:ext cx="1956714" cy="287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conic Elevens by [David Collins]">
            <a:extLst>
              <a:ext uri="{FF2B5EF4-FFF2-40B4-BE49-F238E27FC236}">
                <a16:creationId xmlns:a16="http://schemas.microsoft.com/office/drawing/2014/main" id="{DD013519-6838-72A4-BDA7-5C9E519404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492"/>
          <a:stretch/>
        </p:blipFill>
        <p:spPr bwMode="auto">
          <a:xfrm>
            <a:off x="5809733" y="3006808"/>
            <a:ext cx="1956713" cy="287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53" name="Straight Connector 1052">
            <a:extLst>
              <a:ext uri="{FF2B5EF4-FFF2-40B4-BE49-F238E27FC236}">
                <a16:creationId xmlns:a16="http://schemas.microsoft.com/office/drawing/2014/main" id="{BA2659E8-8B99-46BE-91DD-757EEC388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936" y="3006812"/>
            <a:ext cx="0" cy="287518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69B65B3-7056-C29D-B760-7482B209A803}"/>
              </a:ext>
            </a:extLst>
          </p:cNvPr>
          <p:cNvSpPr txBox="1"/>
          <p:nvPr/>
        </p:nvSpPr>
        <p:spPr>
          <a:xfrm>
            <a:off x="8601405" y="560812"/>
            <a:ext cx="2634518" cy="4760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dirty="0"/>
              <a:t>Picture Book, Poetry Book, History Book, Cricket Book, Chess Book, Novels, Novellas and More –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endParaRPr lang="en-US" sz="2400" dirty="0"/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400" b="1" dirty="0">
                <a:solidFill>
                  <a:srgbClr val="FF0000"/>
                </a:solidFill>
              </a:rPr>
              <a:t>PUBLISHED</a:t>
            </a:r>
          </a:p>
        </p:txBody>
      </p:sp>
      <p:pic>
        <p:nvPicPr>
          <p:cNvPr id="1048" name="Picture 24">
            <a:extLst>
              <a:ext uri="{FF2B5EF4-FFF2-40B4-BE49-F238E27FC236}">
                <a16:creationId xmlns:a16="http://schemas.microsoft.com/office/drawing/2014/main" id="{DE0645F6-0B7C-2AF0-EBE9-228352930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986"/>
            <a:ext cx="2456873" cy="245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8F466CBC-7E4F-937B-12EC-0CB2A63F89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537" y="524693"/>
            <a:ext cx="1653697" cy="2481166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E315C38-B749-8B58-48A0-758938C57A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820" y="508052"/>
            <a:ext cx="4457480" cy="250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79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ncil drawing a line on a white surface">
            <a:extLst>
              <a:ext uri="{FF2B5EF4-FFF2-40B4-BE49-F238E27FC236}">
                <a16:creationId xmlns:a16="http://schemas.microsoft.com/office/drawing/2014/main" id="{9DFE0E37-6618-0F7E-D6FC-0E7AA06009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BD78BA5-2579-4D62-B68F-2289D39BF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06" y="0"/>
            <a:ext cx="8543515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9424C9-AA8C-4D1D-2D8B-1CE405C653D0}"/>
              </a:ext>
            </a:extLst>
          </p:cNvPr>
          <p:cNvSpPr txBox="1"/>
          <p:nvPr/>
        </p:nvSpPr>
        <p:spPr>
          <a:xfrm>
            <a:off x="914400" y="914400"/>
            <a:ext cx="4892948" cy="342786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 just write a letter to a friend… It’s not published, but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40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IT’S </a:t>
            </a:r>
            <a:r>
              <a:rPr lang="en-US" sz="4000" dirty="0" err="1">
                <a:solidFill>
                  <a:srgbClr val="00B0F0"/>
                </a:solidFill>
                <a:latin typeface="+mj-lt"/>
                <a:ea typeface="+mj-ea"/>
                <a:cs typeface="+mj-cs"/>
              </a:rPr>
              <a:t>PUBLISHED</a:t>
            </a:r>
            <a:r>
              <a:rPr lang="en-US" sz="4000" b="1" dirty="0" err="1">
                <a:solidFill>
                  <a:srgbClr val="00B0F0"/>
                </a:solidFill>
                <a:latin typeface="+mj-lt"/>
                <a:ea typeface="+mj-ea"/>
                <a:cs typeface="+mj-cs"/>
              </a:rPr>
              <a:t>ish</a:t>
            </a: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!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40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(email counts too!)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7529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364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 descr="Questions with solid fill">
            <a:extLst>
              <a:ext uri="{FF2B5EF4-FFF2-40B4-BE49-F238E27FC236}">
                <a16:creationId xmlns:a16="http://schemas.microsoft.com/office/drawing/2014/main" id="{D7F1BD6A-360E-DA86-8B13-525468E11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56958" y="836142"/>
            <a:ext cx="2762980" cy="276298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209265E-E0D7-493B-97CE-2263D50C3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id="{B9AA3C31-18A9-FFD4-FAE3-D9A9B44597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5394020"/>
              </p:ext>
            </p:extLst>
          </p:nvPr>
        </p:nvGraphicFramePr>
        <p:xfrm>
          <a:off x="5676900" y="960120"/>
          <a:ext cx="5524499" cy="4831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45065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0CD74-F0E3-1242-AC5E-25FE8423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1) How do you find places to Send Your Writing?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44EF5-2413-3A2F-3BF5-C52FAB43E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202426"/>
            <a:ext cx="10363200" cy="373940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Authors Publish </a:t>
            </a:r>
            <a:r>
              <a:rPr lang="en-US" dirty="0">
                <a:hlinkClick r:id="rId3"/>
              </a:rPr>
              <a:t>https://authorspublish.com/</a:t>
            </a:r>
            <a:endParaRPr lang="en-US" dirty="0"/>
          </a:p>
          <a:p>
            <a:r>
              <a:rPr lang="en-US" dirty="0"/>
              <a:t>Poets and Writers </a:t>
            </a:r>
            <a:r>
              <a:rPr lang="en-US" dirty="0">
                <a:hlinkClick r:id="rId4"/>
              </a:rPr>
              <a:t>https://www.pw.org/</a:t>
            </a:r>
            <a:r>
              <a:rPr lang="en-US" dirty="0"/>
              <a:t> </a:t>
            </a:r>
          </a:p>
          <a:p>
            <a:r>
              <a:rPr lang="en-US" dirty="0"/>
              <a:t>Oregon Humanities call for submissions: </a:t>
            </a:r>
            <a:r>
              <a:rPr lang="en-US" dirty="0">
                <a:hlinkClick r:id="rId5"/>
              </a:rPr>
              <a:t>http://oregonhumanities.org/rll/magazine/call-for-submissions/</a:t>
            </a:r>
            <a:endParaRPr lang="en-US" dirty="0"/>
          </a:p>
          <a:p>
            <a:r>
              <a:rPr lang="en-US" dirty="0"/>
              <a:t>Tualatin Valley Creates </a:t>
            </a:r>
            <a:r>
              <a:rPr lang="en-US" dirty="0">
                <a:hlinkClick r:id="rId6"/>
              </a:rPr>
              <a:t>https://tvcreates.org/</a:t>
            </a:r>
            <a:r>
              <a:rPr lang="en-US" dirty="0"/>
              <a:t> </a:t>
            </a:r>
          </a:p>
          <a:p>
            <a:r>
              <a:rPr lang="en-US" dirty="0"/>
              <a:t>Writers’ Market (you might have to subscribe) </a:t>
            </a:r>
            <a:r>
              <a:rPr lang="en-US" dirty="0">
                <a:hlinkClick r:id="rId7"/>
              </a:rPr>
              <a:t>https://writersmarket.com/</a:t>
            </a:r>
            <a:r>
              <a:rPr lang="en-US" dirty="0"/>
              <a:t> </a:t>
            </a:r>
          </a:p>
          <a:p>
            <a:r>
              <a:rPr lang="en-US" dirty="0"/>
              <a:t>Anthologies? Read one that you like, then look for them online and submit to the next edition</a:t>
            </a:r>
          </a:p>
          <a:p>
            <a:r>
              <a:rPr lang="en-US" dirty="0"/>
              <a:t>Does anyone use any online submission tools (to find where to submit, keep track of submissions </a:t>
            </a:r>
            <a:r>
              <a:rPr lang="en-US" dirty="0" err="1"/>
              <a:t>ect</a:t>
            </a:r>
            <a:r>
              <a:rPr lang="en-US" dirty="0"/>
              <a:t>)?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Submissiongrinder</a:t>
            </a:r>
            <a:r>
              <a:rPr lang="en-US" dirty="0"/>
              <a:t> </a:t>
            </a:r>
            <a:r>
              <a:rPr lang="en-US" dirty="0">
                <a:hlinkClick r:id="rId8"/>
              </a:rPr>
              <a:t>https://thegrinder.diabolicalplots.com/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Submittable </a:t>
            </a:r>
            <a:r>
              <a:rPr lang="en-US" dirty="0">
                <a:hlinkClick r:id="rId9"/>
              </a:rPr>
              <a:t>https://www.submittable.com/solutions/publishing-and-journals/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Duotrope</a:t>
            </a:r>
            <a:r>
              <a:rPr lang="en-US" dirty="0"/>
              <a:t> </a:t>
            </a:r>
            <a:r>
              <a:rPr lang="en-US" dirty="0">
                <a:hlinkClick r:id="rId10"/>
              </a:rPr>
              <a:t>https://duotrope.com/promo.aspx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Querytracker</a:t>
            </a:r>
            <a:r>
              <a:rPr lang="en-US" dirty="0"/>
              <a:t> </a:t>
            </a:r>
            <a:r>
              <a:rPr lang="en-US" dirty="0">
                <a:hlinkClick r:id="rId11"/>
              </a:rPr>
              <a:t>https://querytracker.net/</a:t>
            </a:r>
            <a:r>
              <a:rPr lang="en-US" dirty="0"/>
              <a:t> 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475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0CD74-F0E3-1242-AC5E-25FE8423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2) How do You Find an Agent or Publisher?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44EF5-2413-3A2F-3BF5-C52FAB43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Conferences? Willamette Writers (</a:t>
            </a:r>
            <a:r>
              <a:rPr lang="en-US" dirty="0">
                <a:hlinkClick r:id="rId3"/>
              </a:rPr>
              <a:t>https://willamettewriters.org/</a:t>
            </a:r>
            <a:r>
              <a:rPr lang="en-US" dirty="0"/>
              <a:t>) conference (spendy but great)</a:t>
            </a:r>
          </a:p>
          <a:p>
            <a:r>
              <a:rPr lang="en-US" dirty="0"/>
              <a:t>Read the back of a similar book, write proposal, submit… </a:t>
            </a:r>
          </a:p>
          <a:p>
            <a:r>
              <a:rPr lang="en-US" dirty="0"/>
              <a:t>check out publishers online? </a:t>
            </a:r>
            <a:r>
              <a:rPr lang="en-US" dirty="0">
                <a:hlinkClick r:id="rId4"/>
              </a:rPr>
              <a:t>https://querytracker.net/</a:t>
            </a:r>
            <a:r>
              <a:rPr lang="en-US" dirty="0"/>
              <a:t> </a:t>
            </a:r>
          </a:p>
          <a:p>
            <a:r>
              <a:rPr lang="en-US" dirty="0"/>
              <a:t>Follow them online? Write reviews for them? Friend them on </a:t>
            </a:r>
            <a:r>
              <a:rPr lang="en-US" dirty="0" err="1"/>
              <a:t>facebook</a:t>
            </a:r>
            <a:r>
              <a:rPr lang="en-US" dirty="0"/>
              <a:t>? Exchange comments?</a:t>
            </a:r>
          </a:p>
          <a:p>
            <a:r>
              <a:rPr lang="en-US" dirty="0"/>
              <a:t>How to check a publisher is legit?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5"/>
              </a:rPr>
              <a:t>https://www.facebook.com/prededitors/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6"/>
              </a:rPr>
              <a:t>https://writerbeware.blog/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7"/>
              </a:rPr>
              <a:t>https://www.allianceindependentauthors.org/</a:t>
            </a:r>
            <a:r>
              <a:rPr lang="en-US" dirty="0"/>
              <a:t> (but you have to pay to belong)</a:t>
            </a:r>
          </a:p>
        </p:txBody>
      </p:sp>
    </p:spTree>
    <p:extLst>
      <p:ext uri="{BB962C8B-B14F-4D97-AF65-F5344CB8AC3E}">
        <p14:creationId xmlns:p14="http://schemas.microsoft.com/office/powerpoint/2010/main" val="2943629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34C6-2ED7-CC13-063C-56FA48B45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3) How do you Find an Editor?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6A7D1-D416-781A-6B81-0CB14194D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281084"/>
            <a:ext cx="10363200" cy="3660745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hlinkClick r:id="rId3"/>
              </a:rPr>
              <a:t>https://www.fiverr.com/</a:t>
            </a:r>
            <a:r>
              <a:rPr lang="en-US" dirty="0"/>
              <a:t> </a:t>
            </a:r>
          </a:p>
          <a:p>
            <a:r>
              <a:rPr lang="en-US" dirty="0">
                <a:hlinkClick r:id="rId4"/>
              </a:rPr>
              <a:t>https://indigoediting.com/</a:t>
            </a:r>
            <a:r>
              <a:rPr lang="en-US" dirty="0"/>
              <a:t> </a:t>
            </a:r>
          </a:p>
          <a:p>
            <a:r>
              <a:rPr lang="en-US" dirty="0"/>
              <a:t>Northwest Editors Guild at </a:t>
            </a:r>
            <a:r>
              <a:rPr lang="en-US" dirty="0">
                <a:hlinkClick r:id="rId5"/>
              </a:rPr>
              <a:t>https://www.edsguild.org/</a:t>
            </a:r>
            <a:r>
              <a:rPr lang="en-US" dirty="0"/>
              <a:t>  for Northwest editors</a:t>
            </a:r>
          </a:p>
          <a:p>
            <a:r>
              <a:rPr lang="en-US" dirty="0"/>
              <a:t>Facebook, Goodreads… – meet people, see recommendations</a:t>
            </a:r>
          </a:p>
          <a:p>
            <a:r>
              <a:rPr lang="en-US" dirty="0"/>
              <a:t>Might need more than one editor</a:t>
            </a:r>
          </a:p>
          <a:p>
            <a:r>
              <a:rPr lang="en-US" dirty="0"/>
              <a:t>More editing after you get the contract – might give advice on avoiding copyright problems</a:t>
            </a:r>
          </a:p>
          <a:p>
            <a:r>
              <a:rPr lang="en-US" dirty="0"/>
              <a:t>Join an organization and look on their website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Willamette Writers </a:t>
            </a:r>
            <a:r>
              <a:rPr lang="en-US" dirty="0">
                <a:hlinkClick r:id="rId6"/>
              </a:rPr>
              <a:t>https://willamettewriters.org/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NIWA </a:t>
            </a:r>
            <a:r>
              <a:rPr lang="en-US" dirty="0">
                <a:hlinkClick r:id="rId7"/>
              </a:rPr>
              <a:t>https://www.niwawriters.com/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Alliance of Independent Authors </a:t>
            </a:r>
            <a:r>
              <a:rPr lang="en-US" dirty="0">
                <a:hlinkClick r:id="rId8"/>
              </a:rPr>
              <a:t>https://www.allianceindependentauthors.org/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9780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314F0-3D27-DDB3-548E-03111B7B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4) What if you haven’t got an Editor?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DB505-EE16-F00C-458B-2EE4A944A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hlinkClick r:id="rId3"/>
              </a:rPr>
              <a:t>https://www.grammarly.com/</a:t>
            </a:r>
            <a:r>
              <a:rPr lang="en-US" dirty="0"/>
              <a:t> (free)</a:t>
            </a:r>
          </a:p>
          <a:p>
            <a:r>
              <a:rPr lang="en-US" dirty="0">
                <a:hlinkClick r:id="rId4"/>
              </a:rPr>
              <a:t>https://prowritingaid.com/</a:t>
            </a:r>
            <a:r>
              <a:rPr lang="en-US" dirty="0"/>
              <a:t> (“Grammarly on steroids”?)</a:t>
            </a:r>
          </a:p>
          <a:p>
            <a:r>
              <a:rPr lang="en-US" dirty="0">
                <a:hlinkClick r:id="rId5"/>
              </a:rPr>
              <a:t>https://hemingwayapp.com/</a:t>
            </a:r>
            <a:endParaRPr lang="en-US" dirty="0"/>
          </a:p>
          <a:p>
            <a:r>
              <a:rPr lang="en-US" dirty="0"/>
              <a:t>New Editor tool in Word on the Review tab, and Excel to keep track of </a:t>
            </a:r>
            <a:r>
              <a:rPr lang="en-US" dirty="0" err="1"/>
              <a:t>haircolor</a:t>
            </a:r>
            <a:r>
              <a:rPr lang="en-US" dirty="0"/>
              <a:t> etc.</a:t>
            </a:r>
          </a:p>
          <a:p>
            <a:r>
              <a:rPr lang="en-US" dirty="0"/>
              <a:t>Read aloud – Word can do that too!</a:t>
            </a:r>
          </a:p>
          <a:p>
            <a:r>
              <a:rPr lang="en-US" dirty="0"/>
              <a:t>Read backwards…</a:t>
            </a:r>
          </a:p>
          <a:p>
            <a:r>
              <a:rPr lang="en-US" dirty="0"/>
              <a:t>Look for repeated words – we all have our favorites: so, but, and, … </a:t>
            </a:r>
          </a:p>
          <a:p>
            <a:r>
              <a:rPr lang="en-US" dirty="0"/>
              <a:t>Join a critique group – writers helping writers!</a:t>
            </a:r>
          </a:p>
        </p:txBody>
      </p:sp>
    </p:spTree>
    <p:extLst>
      <p:ext uri="{BB962C8B-B14F-4D97-AF65-F5344CB8AC3E}">
        <p14:creationId xmlns:p14="http://schemas.microsoft.com/office/powerpoint/2010/main" val="750846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1B3D6-CFD0-E483-E402-4BB96F917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5) How Long is a Book?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BBF54-3473-60B3-23A8-0240F8DCB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295331"/>
            <a:ext cx="10363200" cy="3646498"/>
          </a:xfrm>
        </p:spPr>
        <p:txBody>
          <a:bodyPr>
            <a:normAutofit/>
          </a:bodyPr>
          <a:lstStyle/>
          <a:p>
            <a:r>
              <a:rPr lang="en-US" dirty="0"/>
              <a:t>Picture book			1,000 words</a:t>
            </a:r>
          </a:p>
          <a:p>
            <a:r>
              <a:rPr lang="en-US" dirty="0"/>
              <a:t>Short story			5,000 words</a:t>
            </a:r>
          </a:p>
          <a:p>
            <a:r>
              <a:rPr lang="en-US" dirty="0"/>
              <a:t>YA/Middle grade		50,000 words</a:t>
            </a:r>
          </a:p>
          <a:p>
            <a:r>
              <a:rPr lang="en-US" dirty="0"/>
              <a:t>Novella 			30,000 words</a:t>
            </a:r>
          </a:p>
          <a:p>
            <a:r>
              <a:rPr lang="en-US" dirty="0"/>
              <a:t>Novel 			70,000 words</a:t>
            </a:r>
          </a:p>
          <a:p>
            <a:r>
              <a:rPr lang="en-US" dirty="0"/>
              <a:t>Historical novel		90,000 words</a:t>
            </a:r>
          </a:p>
          <a:p>
            <a:r>
              <a:rPr lang="en-US" dirty="0"/>
              <a:t>Epic 				100,000 words</a:t>
            </a:r>
          </a:p>
        </p:txBody>
      </p:sp>
    </p:spTree>
    <p:extLst>
      <p:ext uri="{BB962C8B-B14F-4D97-AF65-F5344CB8AC3E}">
        <p14:creationId xmlns:p14="http://schemas.microsoft.com/office/powerpoint/2010/main" val="888741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13920-F425-DBE0-92F7-53EAA692B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6) How do you write about Real People?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A3EF2-FC2F-6F9D-8AEC-C6214A26E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dirty="0"/>
              <a:t>Memoir – there are some legal guidelines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better to write about people who are dead, 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but descendants might have concerns</a:t>
            </a:r>
          </a:p>
          <a:p>
            <a:r>
              <a:rPr lang="en-US" sz="2400" dirty="0"/>
              <a:t>Family history – maybe let people read it before it’s published</a:t>
            </a:r>
          </a:p>
          <a:p>
            <a:r>
              <a:rPr lang="en-US" sz="2400" dirty="0"/>
              <a:t>Fictionalize it</a:t>
            </a:r>
          </a:p>
          <a:p>
            <a:r>
              <a:rPr lang="en-US" sz="2400" dirty="0"/>
              <a:t>General history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“Based on” means it should all be true, but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“Inspired by” means you can use your imagination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“Fictionalized” means none of it has to be entirely true</a:t>
            </a:r>
          </a:p>
        </p:txBody>
      </p:sp>
    </p:spTree>
    <p:extLst>
      <p:ext uri="{BB962C8B-B14F-4D97-AF65-F5344CB8AC3E}">
        <p14:creationId xmlns:p14="http://schemas.microsoft.com/office/powerpoint/2010/main" val="629433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165B6-23B8-B53F-8EC9-F57FE3C34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7) Have you ever written in collaboration with another author? Or been a Ghost-Writer?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5F48D-328E-7C5B-B993-FA3A26A3D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Ghostwriting?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Sometimes editing turns into something close to ghost-writing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Jim worked with someone to help/and or ghost-write their story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https://storyterrace.com/</a:t>
            </a:r>
            <a:r>
              <a:rPr lang="en-US" dirty="0"/>
              <a:t> – you can pay a professional to help you write your memoir or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Team up with someone else in a group?</a:t>
            </a:r>
          </a:p>
          <a:p>
            <a:r>
              <a:rPr lang="en-US" dirty="0"/>
              <a:t>Collaboration? It’s not easy matching writing routines and styles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Maybe alternating chapters in a novel, or alternating stanzas in a poem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Could try having one author write one character’s </a:t>
            </a:r>
            <a:r>
              <a:rPr lang="en-US" dirty="0" err="1"/>
              <a:t>pov</a:t>
            </a:r>
            <a:r>
              <a:rPr lang="en-US" dirty="0"/>
              <a:t> and another author write another’s.</a:t>
            </a:r>
          </a:p>
          <a:p>
            <a:r>
              <a:rPr lang="en-US" dirty="0"/>
              <a:t>Could be a fun exercise for a contest sometime?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130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C500B-2EC5-9FFD-B0E2-10C98EE3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8) What about series?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99C87-4DE1-EE9D-D5DA-BA29E1DF3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441275"/>
            <a:ext cx="10363200" cy="350055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often should new books come out?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dates on other people’s series</a:t>
            </a:r>
            <a:endParaRPr lang="en-US" dirty="0"/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How long does it take to write a book?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 years or more – how long is a piece of string?</a:t>
            </a:r>
            <a:endParaRPr lang="en-US" dirty="0"/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How many do you have to have written to sell the series? Sell one, but have more than one written</a:t>
            </a:r>
          </a:p>
          <a:p>
            <a:r>
              <a:rPr lang="en-US" dirty="0"/>
              <a:t>Do the characters have to change and grow older? Look at other people’s series in your genre</a:t>
            </a:r>
          </a:p>
          <a:p>
            <a:r>
              <a:rPr lang="en-US" dirty="0"/>
              <a:t>How do you keep track of details?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Scrivener </a:t>
            </a:r>
            <a:r>
              <a:rPr lang="en-US" dirty="0">
                <a:hlinkClick r:id="rId3"/>
              </a:rPr>
              <a:t>https://www.literatureandlatte.com/scrivener/overview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Snowflake method </a:t>
            </a:r>
            <a:r>
              <a:rPr lang="en-US" dirty="0">
                <a:hlinkClick r:id="rId4"/>
              </a:rPr>
              <a:t>https://www.advancedfictionwriting.com/articles/snowflake-method/</a:t>
            </a:r>
            <a:endParaRPr lang="en-US" dirty="0"/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Campfire </a:t>
            </a:r>
            <a:r>
              <a:rPr lang="en-US" dirty="0">
                <a:hlinkClick r:id="rId5"/>
              </a:rPr>
              <a:t>https://www.campfirewriting.com/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Liquid </a:t>
            </a:r>
            <a:r>
              <a:rPr lang="en-US" dirty="0" err="1"/>
              <a:t>storybinder</a:t>
            </a:r>
            <a:r>
              <a:rPr lang="en-US" dirty="0"/>
              <a:t> </a:t>
            </a:r>
            <a:r>
              <a:rPr lang="en-US" dirty="0">
                <a:hlinkClick r:id="rId6"/>
              </a:rPr>
              <a:t>https://www.blackobelisksoftware.com/</a:t>
            </a:r>
            <a:r>
              <a:rPr lang="en-US" dirty="0"/>
              <a:t> 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Word Anvil </a:t>
            </a:r>
            <a:r>
              <a:rPr lang="en-US" dirty="0">
                <a:hlinkClick r:id="rId7"/>
              </a:rPr>
              <a:t>https://www.worldanvil.com/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6319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0CD74-F0E3-1242-AC5E-25FE8423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9) What happens after you get an Offer?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44EF5-2413-3A2F-3BF5-C52FAB43E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379306"/>
            <a:ext cx="10363200" cy="3562523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Timeline to publication? </a:t>
            </a:r>
            <a:r>
              <a:rPr lang="en-US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might hear nothing for a year or more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if it’s taking too long? </a:t>
            </a:r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patient, but make sure the publisher is still publishing.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Editing process?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if you hate their edits? </a:t>
            </a:r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Meeting face to face (zoom) and talking to editor as a person helps you realize they just want to help. Might not have to accept all their edits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Book covers? </a:t>
            </a:r>
            <a:r>
              <a:rPr lang="en-US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can’t decide how it looks, but you can have input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Advertising material?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https://www.vistaprint.com/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https://gotprint.com/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make your own advertising stuff and print locally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Getting paid?</a:t>
            </a:r>
            <a:r>
              <a:rPr lang="en-US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Hope for the best.</a:t>
            </a:r>
          </a:p>
        </p:txBody>
      </p:sp>
    </p:spTree>
    <p:extLst>
      <p:ext uri="{BB962C8B-B14F-4D97-AF65-F5344CB8AC3E}">
        <p14:creationId xmlns:p14="http://schemas.microsoft.com/office/powerpoint/2010/main" val="3278062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60AE6-A1DF-7871-B1BF-1F7811D4E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10) What about Copyrights, First Publication Rights, eBook Rights… and Lefts?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2A422-A719-4089-59A1-84BEFB712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507226"/>
            <a:ext cx="10363200" cy="386407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If you write a blog or content for a website, that is published.</a:t>
            </a:r>
          </a:p>
          <a:p>
            <a:pPr lvl="2"/>
            <a:r>
              <a:rPr lang="en-US" dirty="0"/>
              <a:t>Most publishers want “first publication rights”</a:t>
            </a:r>
          </a:p>
          <a:p>
            <a:pPr lvl="2"/>
            <a:r>
              <a:rPr lang="en-US" dirty="0"/>
              <a:t>Some are willing to accept “exclusive rights” (not available elsewhere) and might republish something if you remove it from your blog</a:t>
            </a:r>
          </a:p>
          <a:p>
            <a:r>
              <a:rPr lang="en-US" dirty="0"/>
              <a:t>How do you protect yourself when you share your work?</a:t>
            </a:r>
          </a:p>
          <a:p>
            <a:r>
              <a:rPr lang="en-US" dirty="0"/>
              <a:t>Your copyright is yours as soon as you write, </a:t>
            </a:r>
            <a:r>
              <a:rPr lang="en-US" b="1" dirty="0">
                <a:solidFill>
                  <a:srgbClr val="FF0000"/>
                </a:solidFill>
              </a:rPr>
              <a:t>but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You might want to register it with the copyright office (costs money, formfilling, and copies) in case anything goes wrong, </a:t>
            </a:r>
            <a:r>
              <a:rPr lang="en-US" b="1" dirty="0">
                <a:solidFill>
                  <a:srgbClr val="FF0000"/>
                </a:solidFill>
              </a:rPr>
              <a:t>but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The copyright office won’t help you, and lawyers cost a fortune.</a:t>
            </a:r>
          </a:p>
          <a:p>
            <a:r>
              <a:rPr lang="en-US" dirty="0"/>
              <a:t>You “give/sell” your first publication rights (maybe others) when someone publishes you.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A contract will state exactly which rights, and over what period of time.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Writers’ Mill just wants permission to publish, even if not first publication.</a:t>
            </a:r>
          </a:p>
        </p:txBody>
      </p:sp>
    </p:spTree>
    <p:extLst>
      <p:ext uri="{BB962C8B-B14F-4D97-AF65-F5344CB8AC3E}">
        <p14:creationId xmlns:p14="http://schemas.microsoft.com/office/powerpoint/2010/main" val="104860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9BF9B-50D1-0FDB-3EBD-260E8238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11) How do you Advertise Your Books?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2AA3-FFA4-654B-BE60-F8978138E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290916"/>
            <a:ext cx="10363200" cy="4208207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Give a talk: local library, historical society, bookstore – would depend on library’s programing, book’s audience, etc.</a:t>
            </a:r>
          </a:p>
          <a:p>
            <a:r>
              <a:rPr lang="en-US" dirty="0"/>
              <a:t>Contact people you know: </a:t>
            </a:r>
          </a:p>
          <a:p>
            <a:pPr lvl="1"/>
            <a:r>
              <a:rPr lang="en-US" dirty="0"/>
              <a:t>high school alumni magazine</a:t>
            </a:r>
          </a:p>
          <a:p>
            <a:pPr lvl="1"/>
            <a:r>
              <a:rPr lang="en-US" dirty="0"/>
              <a:t>Neighbors – maybe advertise on </a:t>
            </a:r>
            <a:r>
              <a:rPr lang="en-US" dirty="0">
                <a:hlinkClick r:id="rId3"/>
              </a:rPr>
              <a:t>https://nextdoor.com/</a:t>
            </a:r>
            <a:r>
              <a:rPr lang="en-US" dirty="0"/>
              <a:t> or write something for your neighborhood association newsletter</a:t>
            </a:r>
          </a:p>
          <a:p>
            <a:r>
              <a:rPr lang="en-US" dirty="0"/>
              <a:t>Attend an event: Beaverton city library’s local author’s fair, Oregon historical society Holiday Cheer</a:t>
            </a:r>
          </a:p>
          <a:p>
            <a:r>
              <a:rPr lang="en-US" dirty="0"/>
              <a:t>News release to local papers, but lots of papers don’t do book reviews any more</a:t>
            </a:r>
          </a:p>
          <a:p>
            <a:r>
              <a:rPr lang="en-US" dirty="0"/>
              <a:t>Social media – Facebook page, Instagram, TikTok (video)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Do a book talk or create a book video to put on </a:t>
            </a:r>
            <a:r>
              <a:rPr lang="en-US" dirty="0">
                <a:hlinkClick r:id="rId4"/>
              </a:rPr>
              <a:t>https://www.youtube.com/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Join </a:t>
            </a:r>
            <a:r>
              <a:rPr lang="en-US" dirty="0" err="1"/>
              <a:t>facebook</a:t>
            </a:r>
            <a:r>
              <a:rPr lang="en-US" dirty="0"/>
              <a:t> groups, meet people who might like your book; you help them and they help you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Find someone to do social media marketing on </a:t>
            </a:r>
            <a:r>
              <a:rPr lang="en-US" dirty="0">
                <a:hlinkClick r:id="rId5"/>
              </a:rPr>
              <a:t>https://www.fiverr.com/</a:t>
            </a:r>
            <a:r>
              <a:rPr lang="en-US" dirty="0"/>
              <a:t> </a:t>
            </a:r>
          </a:p>
          <a:p>
            <a:r>
              <a:rPr lang="en-US" dirty="0"/>
              <a:t>Create a “signature” line for your emails, advertising your book.</a:t>
            </a:r>
          </a:p>
          <a:p>
            <a:r>
              <a:rPr lang="en-US" dirty="0"/>
              <a:t>Make a website (Zita has given various presentations on how to do this and might be willing to do another one</a:t>
            </a:r>
          </a:p>
          <a:p>
            <a:r>
              <a:rPr lang="en-US" dirty="0"/>
              <a:t>Bookmarks, Flyers, etc. You can make your own with  Word, Canva, MS Publisher, InDesign. and save as a PDF then take it to a printer: Kinko's, Staples …Full color costs more.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or use online tools: </a:t>
            </a:r>
            <a:r>
              <a:rPr lang="en-US" dirty="0">
                <a:hlinkClick r:id="rId6"/>
              </a:rPr>
              <a:t>https://www.vistaprint.com/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7"/>
              </a:rPr>
              <a:t>https://www.gotprint.com/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8"/>
              </a:rPr>
              <a:t>https://www.zazzle.com/</a:t>
            </a:r>
            <a:r>
              <a:rPr lang="en-US" dirty="0"/>
              <a:t>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Cedar House Media Printing on Allen Blvd. 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Minute Man Press, Beaverton.</a:t>
            </a:r>
          </a:p>
          <a:p>
            <a:pPr marL="514350" indent="-28575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379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111F0-156D-A90E-5895-74264A39E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12) How do you Sell Your Books?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DDB2D-A15A-C527-58B5-83707D0E9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487168"/>
            <a:ext cx="10363200" cy="359359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Amazon (takes a cut, sets a “minimum” sale price)</a:t>
            </a:r>
          </a:p>
          <a:p>
            <a:r>
              <a:rPr lang="en-US" dirty="0"/>
              <a:t>Independent bookstores (but they don’t like Amazon)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Sell on consignment – you deliver the books. They sell them and give you a percentage of the sale price.</a:t>
            </a:r>
          </a:p>
          <a:p>
            <a:pPr marL="834390" lvl="2" indent="-285750"/>
            <a:r>
              <a:rPr lang="en-US" dirty="0"/>
              <a:t>You might want to make sure you’re still making a profit!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List on Ingram to make available outside Amazon, but cuts into your profits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Print with </a:t>
            </a:r>
            <a:r>
              <a:rPr lang="en-US" dirty="0" err="1"/>
              <a:t>IngramSpark</a:t>
            </a:r>
            <a:r>
              <a:rPr lang="en-US" dirty="0"/>
              <a:t> as well as with Amazon (but still hard to get into stores)</a:t>
            </a:r>
          </a:p>
          <a:p>
            <a:pPr marL="834390" lvl="2" indent="-285750"/>
            <a:r>
              <a:rPr lang="en-US" dirty="0"/>
              <a:t>The whole “returns” thing is a disaster waiting to happen – bookstores like to be able to return unsold books, whatever condition they are in, and you have to pay</a:t>
            </a:r>
          </a:p>
          <a:p>
            <a:r>
              <a:rPr lang="en-US" dirty="0"/>
              <a:t>Go to local bazaars, farmer’s markets, </a:t>
            </a:r>
            <a:r>
              <a:rPr lang="en-US" dirty="0" err="1"/>
              <a:t>etc</a:t>
            </a:r>
            <a:r>
              <a:rPr lang="en-US" dirty="0"/>
              <a:t> (Some authors have booths at local farmers markets, but they may have to “register” their business first)</a:t>
            </a:r>
          </a:p>
          <a:p>
            <a:r>
              <a:rPr lang="en-US" dirty="0"/>
              <a:t>Give talks and hand-sell – you get a better profit that way, even if you reduce the price!</a:t>
            </a:r>
          </a:p>
        </p:txBody>
      </p:sp>
    </p:spTree>
    <p:extLst>
      <p:ext uri="{BB962C8B-B14F-4D97-AF65-F5344CB8AC3E}">
        <p14:creationId xmlns:p14="http://schemas.microsoft.com/office/powerpoint/2010/main" val="2718973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6598C-AEAA-2A62-C52B-A1D15DA23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13) How /why would you decide to self-publish?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9E71C-DEFA-608E-66B7-82D578870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Enjoy the challenge?</a:t>
            </a:r>
          </a:p>
          <a:p>
            <a:r>
              <a:rPr lang="en-US" dirty="0"/>
              <a:t>Got bored with getting rejections?</a:t>
            </a:r>
          </a:p>
          <a:p>
            <a:r>
              <a:rPr lang="en-US" dirty="0"/>
              <a:t>Want more control over style and cover?</a:t>
            </a:r>
          </a:p>
          <a:p>
            <a:r>
              <a:rPr lang="en-US" dirty="0"/>
              <a:t>Want to control when the book is released (e.g. if it’s immediately relevant)?</a:t>
            </a:r>
          </a:p>
          <a:p>
            <a:r>
              <a:rPr lang="en-US" dirty="0"/>
              <a:t>Just want to get it finished</a:t>
            </a:r>
          </a:p>
        </p:txBody>
      </p:sp>
    </p:spTree>
    <p:extLst>
      <p:ext uri="{BB962C8B-B14F-4D97-AF65-F5344CB8AC3E}">
        <p14:creationId xmlns:p14="http://schemas.microsoft.com/office/powerpoint/2010/main" val="3553187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142E9-8028-8082-B65B-BE72C3DA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14) Is Self-Publishing Difficult?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7E0F8-BBEA-C8E1-0024-D7CC8F497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Look at the help section on our website </a:t>
            </a:r>
            <a:r>
              <a:rPr lang="en-US" sz="2400" dirty="0">
                <a:hlinkClick r:id="rId3"/>
              </a:rPr>
              <a:t>https://www.portlandwritersmill.org/help-2/</a:t>
            </a:r>
            <a:r>
              <a:rPr lang="en-US" sz="2400" dirty="0"/>
              <a:t> </a:t>
            </a:r>
          </a:p>
          <a:p>
            <a:r>
              <a:rPr lang="en-US" sz="2400" dirty="0"/>
              <a:t>Be ready to learn – it does take time, and you will make mistakes</a:t>
            </a:r>
          </a:p>
          <a:p>
            <a:r>
              <a:rPr lang="en-US" sz="2400" dirty="0"/>
              <a:t>Be patient – you’ll figure it out eventually</a:t>
            </a:r>
          </a:p>
        </p:txBody>
      </p:sp>
    </p:spTree>
    <p:extLst>
      <p:ext uri="{BB962C8B-B14F-4D97-AF65-F5344CB8AC3E}">
        <p14:creationId xmlns:p14="http://schemas.microsoft.com/office/powerpoint/2010/main" val="19294704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0E4E4-BFB3-B455-713F-756F4688E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1311318"/>
            <a:ext cx="10363200" cy="1314443"/>
          </a:xfrm>
        </p:spPr>
        <p:txBody>
          <a:bodyPr>
            <a:normAutofit/>
          </a:bodyPr>
          <a:lstStyle/>
          <a:p>
            <a:r>
              <a:rPr lang="en-US" sz="3600" b="1" dirty="0"/>
              <a:t>15) What Tools do you need to make a Zine?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9F0DD-33FE-E195-E1B8-0D55903B7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4082402"/>
            <a:ext cx="10363200" cy="228890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Long stapler</a:t>
            </a:r>
          </a:p>
          <a:p>
            <a:r>
              <a:rPr lang="en-US" dirty="0"/>
              <a:t>Printer, paper, and ink</a:t>
            </a:r>
          </a:p>
          <a:p>
            <a:r>
              <a:rPr lang="en-US" dirty="0"/>
              <a:t>A way to get things on the right pages</a:t>
            </a:r>
          </a:p>
          <a:p>
            <a:r>
              <a:rPr lang="en-US" dirty="0"/>
              <a:t>A program that lets you move text and images around on the page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Or access to a good photocopier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8AE961-AE9B-2B15-0831-FBA9D0E1FA00}"/>
              </a:ext>
            </a:extLst>
          </p:cNvPr>
          <p:cNvSpPr txBox="1"/>
          <p:nvPr/>
        </p:nvSpPr>
        <p:spPr>
          <a:xfrm>
            <a:off x="914399" y="2028821"/>
            <a:ext cx="89080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Definition – a publication you make and distribute yourself – booklet, CD, comic… any topic, offers free expression outside of formal publication. A </a:t>
            </a:r>
            <a:r>
              <a:rPr lang="en-US" sz="1400" dirty="0" err="1"/>
              <a:t>Zinester</a:t>
            </a:r>
            <a:r>
              <a:rPr lang="en-US" sz="1400" dirty="0"/>
              <a:t> is someone who makes zines. For more info (and help) try: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Independent Publishing Resource Center (IPRC) </a:t>
            </a:r>
            <a:r>
              <a:rPr lang="en-US" sz="1400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https://www.iprc.org</a:t>
            </a:r>
            <a:r>
              <a:rPr lang="en-US" sz="1400" b="0" i="0" dirty="0">
                <a:solidFill>
                  <a:srgbClr val="1155CC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318 SE Main St. Suite 155, Portland, OR 97214, (503) 827-0249, Hours: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Mon.,Tues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&amp; Sat. noon-6pm Wed. 6-9 p.m. Thurs. &amp; Fri. noon-9 Sun. Closed Facebook: IPRCDPX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Annual event: 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Portland Zine Symposium </a:t>
            </a:r>
            <a:r>
              <a:rPr lang="en-US" sz="1400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4"/>
              </a:rPr>
              <a:t>www.portlandzinesymposium.org</a:t>
            </a:r>
            <a:r>
              <a:rPr lang="en-US" sz="1400" b="0" i="0" dirty="0">
                <a:solidFill>
                  <a:srgbClr val="1155CC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5"/>
              </a:rPr>
              <a:t>pdxzines@gmail.com</a:t>
            </a:r>
            <a:r>
              <a:rPr lang="en-US" sz="1400" b="0" i="0" dirty="0">
                <a:solidFill>
                  <a:srgbClr val="1155CC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Most recent event was in September 2022, at Portland State University. Previous ones were in August. Info updated within a few months of the coming symposium. In addition to the weekend event, related events are held. You can get on the mailing list for email updates. Facebook: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PortlandZineSymposium</a:t>
            </a: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06239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8087B-63A1-5C8B-0135-B9544E136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16) What Tools do you use to Format a book?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5A6B2-9DF5-AF19-1AA0-EC198A12A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do it just with Word (see our website)</a:t>
            </a:r>
          </a:p>
          <a:p>
            <a:r>
              <a:rPr lang="en-US" dirty="0"/>
              <a:t>Vellum </a:t>
            </a:r>
            <a:r>
              <a:rPr lang="en-US" dirty="0">
                <a:hlinkClick r:id="rId3"/>
              </a:rPr>
              <a:t>https://vellum.pub/</a:t>
            </a:r>
            <a:endParaRPr lang="en-US" dirty="0"/>
          </a:p>
          <a:p>
            <a:r>
              <a:rPr lang="en-US" dirty="0"/>
              <a:t>Scrivener </a:t>
            </a:r>
            <a:r>
              <a:rPr lang="en-US" dirty="0">
                <a:hlinkClick r:id="rId4"/>
              </a:rPr>
              <a:t>https://www.literatureandlatte.com/</a:t>
            </a:r>
            <a:r>
              <a:rPr lang="en-US" dirty="0"/>
              <a:t> </a:t>
            </a:r>
          </a:p>
          <a:p>
            <a:r>
              <a:rPr lang="en-US" dirty="0" err="1"/>
              <a:t>Kindlecreate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https://www.amazon.com/Kindle-Create/</a:t>
            </a:r>
            <a:r>
              <a:rPr lang="en-US" dirty="0"/>
              <a:t> </a:t>
            </a:r>
          </a:p>
          <a:p>
            <a:r>
              <a:rPr lang="en-US" dirty="0"/>
              <a:t>InDesign </a:t>
            </a:r>
            <a:r>
              <a:rPr lang="en-US" dirty="0">
                <a:hlinkClick r:id="rId6"/>
              </a:rPr>
              <a:t>https://www.adobe.com/products/indesign.html</a:t>
            </a:r>
            <a:r>
              <a:rPr lang="en-US" dirty="0"/>
              <a:t> (expensive)</a:t>
            </a:r>
          </a:p>
        </p:txBody>
      </p:sp>
    </p:spTree>
    <p:extLst>
      <p:ext uri="{BB962C8B-B14F-4D97-AF65-F5344CB8AC3E}">
        <p14:creationId xmlns:p14="http://schemas.microsoft.com/office/powerpoint/2010/main" val="3750101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DD1FB-3829-34B3-E33C-8FA73C920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17) What Might I need to know about Book Design?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F08A9-941F-6CD4-39EC-445D2EEC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left-facing pages matter (left-facing = odd-numbered. Chapters or sections often look best starting on left-facing pages)</a:t>
            </a:r>
          </a:p>
          <a:p>
            <a:r>
              <a:rPr lang="en-US" dirty="0"/>
              <a:t>Why you don’t want single-word lines at the ends of paragraphs (Word helps with widows and orphans, but sometimes you need “manual line breaks” to make things look better)</a:t>
            </a:r>
          </a:p>
          <a:p>
            <a:r>
              <a:rPr lang="en-US" dirty="0"/>
              <a:t>Why white-space matters (poor white space gives a poor reading experience – not so relevant for </a:t>
            </a:r>
            <a:r>
              <a:rPr lang="en-US" dirty="0" err="1"/>
              <a:t>ebooks</a:t>
            </a:r>
            <a:r>
              <a:rPr lang="en-US" dirty="0"/>
              <a:t> though)</a:t>
            </a:r>
          </a:p>
          <a:p>
            <a:r>
              <a:rPr lang="en-US" dirty="0"/>
              <a:t>Where to put the copyright information (top of first right-facing page after title)</a:t>
            </a:r>
          </a:p>
        </p:txBody>
      </p:sp>
    </p:spTree>
    <p:extLst>
      <p:ext uri="{BB962C8B-B14F-4D97-AF65-F5344CB8AC3E}">
        <p14:creationId xmlns:p14="http://schemas.microsoft.com/office/powerpoint/2010/main" val="39571818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9A9AF-E850-0E6C-9B38-2CA384FD5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18) How do you make or purchase a cover?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A0B82-FB5D-0A36-349B-49751EC8F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https://www.fiverr.com/</a:t>
            </a:r>
            <a:endParaRPr lang="en-US" dirty="0"/>
          </a:p>
          <a:p>
            <a:r>
              <a:rPr lang="en-US" dirty="0">
                <a:hlinkClick r:id="rId4"/>
              </a:rPr>
              <a:t>https://www.canva.com/</a:t>
            </a:r>
            <a:r>
              <a:rPr lang="en-US" dirty="0"/>
              <a:t> </a:t>
            </a:r>
          </a:p>
          <a:p>
            <a:r>
              <a:rPr lang="en-US" dirty="0"/>
              <a:t>Photoshop </a:t>
            </a:r>
            <a:r>
              <a:rPr lang="en-US" dirty="0">
                <a:hlinkClick r:id="rId5"/>
              </a:rPr>
              <a:t>https://www.adobe.com/products/photoshop.html</a:t>
            </a:r>
            <a:r>
              <a:rPr lang="en-US" dirty="0"/>
              <a:t> </a:t>
            </a:r>
          </a:p>
          <a:p>
            <a:r>
              <a:rPr lang="en-US" dirty="0"/>
              <a:t>Upload an image to Amazon </a:t>
            </a:r>
            <a:r>
              <a:rPr lang="en-US" dirty="0" err="1"/>
              <a:t>kdp</a:t>
            </a:r>
            <a:r>
              <a:rPr lang="en-US" dirty="0"/>
              <a:t>, but make sure it’s the right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Size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Shape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/>
              <a:t>Resolution (300dpi or more)</a:t>
            </a:r>
          </a:p>
        </p:txBody>
      </p:sp>
    </p:spTree>
    <p:extLst>
      <p:ext uri="{BB962C8B-B14F-4D97-AF65-F5344CB8AC3E}">
        <p14:creationId xmlns:p14="http://schemas.microsoft.com/office/powerpoint/2010/main" val="42186847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C6BE4-BB01-E31B-BE9C-870D3CCF0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19) What Might I need to know about Cover</a:t>
            </a:r>
            <a:br>
              <a:rPr lang="en-US" sz="3600" b="1" dirty="0"/>
            </a:br>
            <a:r>
              <a:rPr lang="en-US" sz="3600" b="1" dirty="0"/>
              <a:t> Design?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115FB-E873-B9B8-00BD-9E16F2B23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Fonts</a:t>
            </a:r>
          </a:p>
          <a:p>
            <a:r>
              <a:rPr lang="en-US" dirty="0"/>
              <a:t>Spacing of text – for a good visual effect, you’ll want to control the space between lines)</a:t>
            </a:r>
          </a:p>
          <a:p>
            <a:r>
              <a:rPr lang="en-US" dirty="0"/>
              <a:t>Colors – do you choose contrasting or matching colors for text compared to image</a:t>
            </a:r>
          </a:p>
          <a:p>
            <a:r>
              <a:rPr lang="en-US" dirty="0"/>
              <a:t>Width of spine – is there room for any text? (</a:t>
            </a:r>
            <a:r>
              <a:rPr lang="en-US" dirty="0" err="1"/>
              <a:t>Kdp</a:t>
            </a:r>
            <a:r>
              <a:rPr lang="en-US" dirty="0"/>
              <a:t> can be picky, because the print process sometimes offsets the spine and they don’t want purchasers rejecting your book)</a:t>
            </a:r>
          </a:p>
          <a:p>
            <a:r>
              <a:rPr lang="en-US" dirty="0"/>
              <a:t>Back-cover blurb – can be same as blurb on the Amazon page</a:t>
            </a:r>
          </a:p>
          <a:p>
            <a:r>
              <a:rPr lang="en-US" dirty="0"/>
              <a:t>Reviews – these look good on the back cover, but then you’d need readers before you publish</a:t>
            </a:r>
          </a:p>
        </p:txBody>
      </p:sp>
    </p:spTree>
    <p:extLst>
      <p:ext uri="{BB962C8B-B14F-4D97-AF65-F5344CB8AC3E}">
        <p14:creationId xmlns:p14="http://schemas.microsoft.com/office/powerpoint/2010/main" val="32660723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9BD70-1946-FEB5-FB5D-4A456F9C2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20) What Genres are we writing 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619F3-4357-3FE4-1164-07D26A93F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522597"/>
            <a:ext cx="10363200" cy="3572255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Scifi</a:t>
            </a:r>
            <a:r>
              <a:rPr lang="en-US" dirty="0"/>
              <a:t>/</a:t>
            </a:r>
            <a:r>
              <a:rPr lang="en-US" dirty="0" err="1"/>
              <a:t>Clifi</a:t>
            </a:r>
            <a:r>
              <a:rPr lang="en-US" dirty="0"/>
              <a:t>/Fantasy</a:t>
            </a:r>
          </a:p>
          <a:p>
            <a:r>
              <a:rPr lang="en-US" dirty="0"/>
              <a:t>Romance</a:t>
            </a:r>
          </a:p>
          <a:p>
            <a:r>
              <a:rPr lang="en-US" dirty="0"/>
              <a:t>Action/Adventure/</a:t>
            </a:r>
            <a:r>
              <a:rPr lang="en-US" dirty="0" err="1"/>
              <a:t>Spyfic</a:t>
            </a:r>
            <a:r>
              <a:rPr lang="en-US" dirty="0"/>
              <a:t>/</a:t>
            </a:r>
            <a:r>
              <a:rPr lang="en-US" dirty="0" err="1"/>
              <a:t>Warfic</a:t>
            </a:r>
            <a:endParaRPr lang="en-US" dirty="0"/>
          </a:p>
          <a:p>
            <a:r>
              <a:rPr lang="en-US" dirty="0"/>
              <a:t>Mystery/Police Procedural</a:t>
            </a:r>
          </a:p>
          <a:p>
            <a:r>
              <a:rPr lang="en-US" dirty="0"/>
              <a:t>Travel/Foreign settings</a:t>
            </a:r>
          </a:p>
          <a:p>
            <a:r>
              <a:rPr lang="en-US" dirty="0"/>
              <a:t>Kids/Picture books/Chapter books</a:t>
            </a:r>
          </a:p>
          <a:p>
            <a:r>
              <a:rPr lang="en-US" dirty="0"/>
              <a:t>YA/older middle grade</a:t>
            </a:r>
          </a:p>
          <a:p>
            <a:r>
              <a:rPr lang="en-US" dirty="0"/>
              <a:t>Mixed genres, multiple genres, and sub-genres?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C3D4E0-3BBF-4514-1317-F8E357C92362}"/>
              </a:ext>
            </a:extLst>
          </p:cNvPr>
          <p:cNvSpPr txBox="1"/>
          <p:nvPr/>
        </p:nvSpPr>
        <p:spPr>
          <a:xfrm>
            <a:off x="1022555" y="2153265"/>
            <a:ext cx="845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We’ll ask this one in a later meeting. It would be good to know the answers</a:t>
            </a:r>
          </a:p>
        </p:txBody>
      </p:sp>
    </p:spTree>
    <p:extLst>
      <p:ext uri="{BB962C8B-B14F-4D97-AF65-F5344CB8AC3E}">
        <p14:creationId xmlns:p14="http://schemas.microsoft.com/office/powerpoint/2010/main" val="33905325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2C826-C2DB-C1A5-1737-3F2941EB8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Keep Those Questions Coming…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7BD5C-D45B-2732-0DE7-92C903D7C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642490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42B0E7C6-1071-483F-A575-9AF7EE1B96AC}" vid="{E18014FF-B132-4F63-9D72-5B85E99D64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2874</Words>
  <Application>Microsoft Office PowerPoint</Application>
  <PresentationFormat>Widescreen</PresentationFormat>
  <Paragraphs>300</Paragraphs>
  <Slides>38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Grandview Display</vt:lpstr>
      <vt:lpstr>DashVTI</vt:lpstr>
      <vt:lpstr>Acrobat Document</vt:lpstr>
      <vt:lpstr>Publish or Perish</vt:lpstr>
      <vt:lpstr>What counts as Published anyway?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1) How do you find places to Send Your Writing?</vt:lpstr>
      <vt:lpstr>2) How do You Find an Agent or Publisher?</vt:lpstr>
      <vt:lpstr>3) How do you Find an Editor?</vt:lpstr>
      <vt:lpstr>4) What if you haven’t got an Editor?</vt:lpstr>
      <vt:lpstr>5) How Long is a Book?</vt:lpstr>
      <vt:lpstr>6) How do you write about Real People?</vt:lpstr>
      <vt:lpstr>7) Have you ever written in collaboration with another author? Or been a Ghost-Writer?</vt:lpstr>
      <vt:lpstr>8) What about series?</vt:lpstr>
      <vt:lpstr>9) What happens after you get an Offer?</vt:lpstr>
      <vt:lpstr>10) What about Copyrights, First Publication Rights, eBook Rights… and Lefts?</vt:lpstr>
      <vt:lpstr>11) How do you Advertise Your Books?</vt:lpstr>
      <vt:lpstr>12) How do you Sell Your Books?</vt:lpstr>
      <vt:lpstr>13) How /why would you decide to self-publish?</vt:lpstr>
      <vt:lpstr>14) Is Self-Publishing Difficult?</vt:lpstr>
      <vt:lpstr>15) What Tools do you need to make a Zine?</vt:lpstr>
      <vt:lpstr>16) What Tools do you use to Format a book?</vt:lpstr>
      <vt:lpstr>17) What Might I need to know about Book Design?</vt:lpstr>
      <vt:lpstr>18) How do you make or purchase a cover?</vt:lpstr>
      <vt:lpstr>19) What Might I need to know about Cover  Design?</vt:lpstr>
      <vt:lpstr>20) What Genres are we writing in?</vt:lpstr>
      <vt:lpstr>Keep Those Questions Coming…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Publish or Perish</dc:title>
  <dc:creator>Sheila Deeth</dc:creator>
  <cp:lastModifiedBy>Sheila Deeth</cp:lastModifiedBy>
  <cp:revision>21</cp:revision>
  <dcterms:created xsi:type="dcterms:W3CDTF">2023-02-16T19:12:47Z</dcterms:created>
  <dcterms:modified xsi:type="dcterms:W3CDTF">2023-03-20T17:59:27Z</dcterms:modified>
</cp:coreProperties>
</file>