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310" r:id="rId2"/>
    <p:sldId id="308" r:id="rId3"/>
    <p:sldId id="256" r:id="rId4"/>
    <p:sldId id="297" r:id="rId5"/>
    <p:sldId id="301" r:id="rId6"/>
    <p:sldId id="307" r:id="rId7"/>
    <p:sldId id="257" r:id="rId8"/>
    <p:sldId id="258" r:id="rId9"/>
    <p:sldId id="259" r:id="rId10"/>
    <p:sldId id="260" r:id="rId11"/>
    <p:sldId id="304" r:id="rId12"/>
    <p:sldId id="261" r:id="rId13"/>
    <p:sldId id="302" r:id="rId14"/>
    <p:sldId id="303" r:id="rId15"/>
    <p:sldId id="262" r:id="rId16"/>
    <p:sldId id="263" r:id="rId17"/>
    <p:sldId id="264" r:id="rId18"/>
    <p:sldId id="309" r:id="rId19"/>
    <p:sldId id="265" r:id="rId20"/>
    <p:sldId id="305" r:id="rId21"/>
    <p:sldId id="266" r:id="rId22"/>
    <p:sldId id="267" r:id="rId23"/>
    <p:sldId id="268" r:id="rId24"/>
    <p:sldId id="269" r:id="rId25"/>
    <p:sldId id="300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306" r:id="rId34"/>
    <p:sldId id="298" r:id="rId35"/>
    <p:sldId id="299" r:id="rId36"/>
    <p:sldId id="27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73" autoAdjust="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8/20/2023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941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8/20/2023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37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8/20/2023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899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8/20/2023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344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8/20/2023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02609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8/20/2023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1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8/20/2023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605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8/20/2023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47407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8/20/2023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7017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8/20/2023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487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8/20/2023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488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8/20/2023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mazon.com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ortlandwritersmill.org/help-2/using-word-with-style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ortlandwritersmill.org/help-2/tips-and-tricks-with-word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portlandwritersmill.org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ortlandwritersmill.org/help-2/writers-mill-anthology-style-guide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svg"/><Relationship Id="rId7" Type="http://schemas.openxmlformats.org/officeDocument/2006/relationships/image" Target="../media/image37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Relationship Id="rId9" Type="http://schemas.openxmlformats.org/officeDocument/2006/relationships/image" Target="../media/image39.sv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5E0E3C-32F3-480B-9842-7611BBE2E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465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BC6063-6FD7-8162-AE6A-1B9BB04CA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2919" y="1167123"/>
            <a:ext cx="5913098" cy="3812102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Write</a:t>
            </a:r>
            <a:r>
              <a:rPr lang="en-US" dirty="0">
                <a:solidFill>
                  <a:schemeClr val="bg1"/>
                </a:solidFill>
              </a:rPr>
              <a:t>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rgbClr val="FFC000"/>
                </a:solidFill>
              </a:rPr>
              <a:t>edit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Stop</a:t>
            </a:r>
          </a:p>
        </p:txBody>
      </p:sp>
      <p:pic>
        <p:nvPicPr>
          <p:cNvPr id="6" name="Graphic 5" descr="Traffic light with solid fill">
            <a:extLst>
              <a:ext uri="{FF2B5EF4-FFF2-40B4-BE49-F238E27FC236}">
                <a16:creationId xmlns:a16="http://schemas.microsoft.com/office/drawing/2014/main" id="{B1667940-3072-C604-0F6A-A2443BEC6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7063" y="405810"/>
            <a:ext cx="3071004" cy="3307445"/>
          </a:xfrm>
          <a:prstGeom prst="rect">
            <a:avLst/>
          </a:prstGeom>
        </p:spPr>
      </p:pic>
      <p:pic>
        <p:nvPicPr>
          <p:cNvPr id="14" name="Picture 4" descr="A pencil drawing a line on a white surface">
            <a:extLst>
              <a:ext uri="{FF2B5EF4-FFF2-40B4-BE49-F238E27FC236}">
                <a16:creationId xmlns:a16="http://schemas.microsoft.com/office/drawing/2014/main" id="{1D26357F-5C40-26E1-84D4-96A745579C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315" r="-1" b="-1"/>
          <a:stretch/>
        </p:blipFill>
        <p:spPr>
          <a:xfrm>
            <a:off x="8160589" y="3485987"/>
            <a:ext cx="3496575" cy="296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05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95418-D972-D42C-993F-64533F26B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should you listen to 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F2E7C-685C-335B-77C7-46F1042FB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Name: Sheila Deeth</a:t>
            </a:r>
          </a:p>
          <a:p>
            <a:r>
              <a:rPr lang="en-US" dirty="0"/>
              <a:t>Occupation: author, editor, </a:t>
            </a:r>
            <a:br>
              <a:rPr lang="en-US" dirty="0"/>
            </a:br>
            <a:r>
              <a:rPr lang="en-US" dirty="0"/>
              <a:t>		retired computer programmer and QA engineer</a:t>
            </a:r>
          </a:p>
          <a:p>
            <a:r>
              <a:rPr lang="en-US" dirty="0"/>
              <a:t>Books: The </a:t>
            </a:r>
            <a:r>
              <a:rPr lang="en-US" dirty="0" err="1"/>
              <a:t>Mathemafiction</a:t>
            </a:r>
            <a:r>
              <a:rPr lang="en-US" dirty="0"/>
              <a:t> Novels; the Five-Minute Bible Story Series;</a:t>
            </a:r>
            <a:br>
              <a:rPr lang="en-US" dirty="0"/>
            </a:br>
            <a:r>
              <a:rPr lang="en-US" dirty="0"/>
              <a:t>            Flower Child, Black Widow, and other novellas; Dribble-IT and</a:t>
            </a:r>
            <a:br>
              <a:rPr lang="en-US" dirty="0"/>
            </a:br>
            <a:r>
              <a:rPr lang="en-US" dirty="0"/>
              <a:t>            other books of writing prompts…</a:t>
            </a:r>
          </a:p>
          <a:p>
            <a:r>
              <a:rPr lang="en-US" dirty="0"/>
              <a:t>Clients: Donna Fletcher Crow, Fata Ariu Levi, Peter Joseph Swanson,</a:t>
            </a:r>
            <a:br>
              <a:rPr lang="en-US" dirty="0"/>
            </a:br>
            <a:r>
              <a:rPr lang="en-US" dirty="0"/>
              <a:t>	   Aaron Paul Lazar, </a:t>
            </a:r>
            <a:r>
              <a:rPr lang="en-US" dirty="0" err="1"/>
              <a:t>Uvi</a:t>
            </a:r>
            <a:r>
              <a:rPr lang="en-US" dirty="0"/>
              <a:t> Poznanski, Jean Harkin, Ginny Hanson, </a:t>
            </a:r>
            <a:br>
              <a:rPr lang="en-US" dirty="0"/>
            </a:br>
            <a:r>
              <a:rPr lang="en-US" dirty="0"/>
              <a:t>	   the Writers’ Mill</a:t>
            </a:r>
          </a:p>
        </p:txBody>
      </p:sp>
    </p:spTree>
    <p:extLst>
      <p:ext uri="{BB962C8B-B14F-4D97-AF65-F5344CB8AC3E}">
        <p14:creationId xmlns:p14="http://schemas.microsoft.com/office/powerpoint/2010/main" val="1336272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D153959-30FA-4987-A094-7243641F4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A746B9-C9D1-CA70-9A85-5ADC8BFC3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438" y="317499"/>
            <a:ext cx="4500737" cy="20955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6600" kern="1200" cap="all" spc="120" baseline="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Write, </a:t>
            </a:r>
            <a:r>
              <a:rPr lang="en-US" sz="6600" kern="1200" cap="all" spc="120" baseline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Edit</a:t>
            </a:r>
            <a:r>
              <a:rPr lang="en-US" sz="6600" kern="1200" cap="all" spc="120" baseline="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,</a:t>
            </a:r>
            <a:r>
              <a:rPr lang="en-US" sz="6600" kern="1200" cap="all" spc="120" baseline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600" kern="1200" cap="all" spc="120" baseline="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and Stop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AB9B22-D2FA-2B5F-2AEF-1A9DA6A1E4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438" y="2587625"/>
            <a:ext cx="4500737" cy="35941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1000"/>
              </a:lnSpc>
            </a:pPr>
            <a:r>
              <a:rPr lang="en-US" sz="2500" dirty="0">
                <a:solidFill>
                  <a:schemeClr val="tx1"/>
                </a:solidFill>
              </a:rPr>
              <a:t>A presentation for anyone who:</a:t>
            </a:r>
          </a:p>
          <a:p>
            <a:pPr marL="342900" indent="-342900" algn="l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tx1"/>
                </a:solidFill>
              </a:rPr>
              <a:t>Writes something then rewrites it later</a:t>
            </a:r>
          </a:p>
          <a:p>
            <a:pPr marL="342900" indent="-342900" algn="l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tx1"/>
                </a:solidFill>
              </a:rPr>
              <a:t>Rewrites, rewrites, rewrites and never stops</a:t>
            </a:r>
          </a:p>
          <a:p>
            <a:pPr marL="342900" indent="-342900" algn="l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tx1"/>
                </a:solidFill>
              </a:rPr>
              <a:t>Wants to be an editor</a:t>
            </a:r>
          </a:p>
          <a:p>
            <a:pPr marL="342900" indent="-342900" algn="l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92D050"/>
                </a:solidFill>
              </a:rPr>
              <a:t>Wants to edit our anthology</a:t>
            </a:r>
          </a:p>
        </p:txBody>
      </p:sp>
      <p:pic>
        <p:nvPicPr>
          <p:cNvPr id="4" name="Picture 3" descr="Bubble sheet test paper and pencil">
            <a:extLst>
              <a:ext uri="{FF2B5EF4-FFF2-40B4-BE49-F238E27FC236}">
                <a16:creationId xmlns:a16="http://schemas.microsoft.com/office/drawing/2014/main" id="{6B054EAD-EC7E-B1A5-C3F1-B392EF489F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207"/>
          <a:stretch/>
        </p:blipFill>
        <p:spPr>
          <a:xfrm>
            <a:off x="6094474" y="10"/>
            <a:ext cx="609752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040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965F-1489-4773-1960-8B7BBC20C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Write</a:t>
            </a:r>
            <a:r>
              <a:rPr lang="en-US" dirty="0"/>
              <a:t>, Edit, and Stop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F484F-9589-93AB-86E3-436B4D105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900" b="1" dirty="0">
                <a:solidFill>
                  <a:srgbClr val="00B050"/>
                </a:solidFill>
              </a:rPr>
              <a:t>WRITE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Writing as a race: Go from start to finish without rereading, editing, critiquing, complaining, or stopping – e.g. NaNoWriMo in November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Writing as mountain-climbing: Plan your route. Write/climb your route. Set up waypoints. Then climb a better route in your next draft.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Writing as sewing: Write some, reread and edit what you wrote, then write some more… backstitching over your text to make a solid seam.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Do what works for you!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862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965F-1489-4773-1960-8B7BBC20C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Write, </a:t>
            </a:r>
            <a:r>
              <a:rPr lang="en-US" dirty="0">
                <a:solidFill>
                  <a:srgbClr val="FFC000"/>
                </a:solidFill>
              </a:rPr>
              <a:t>Edit</a:t>
            </a:r>
            <a:r>
              <a:rPr lang="en-US" dirty="0"/>
              <a:t>, and Stop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F484F-9589-93AB-86E3-436B4D105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587751"/>
            <a:ext cx="10268712" cy="3873433"/>
          </a:xfrm>
        </p:spPr>
        <p:txBody>
          <a:bodyPr>
            <a:normAutofit/>
          </a:bodyPr>
          <a:lstStyle/>
          <a:p>
            <a:r>
              <a:rPr lang="en-US" sz="3900" b="1" dirty="0">
                <a:solidFill>
                  <a:srgbClr val="FFC000"/>
                </a:solidFill>
              </a:rPr>
              <a:t>EDIT</a:t>
            </a:r>
          </a:p>
          <a:p>
            <a:r>
              <a:rPr lang="en-US" dirty="0"/>
              <a:t>You’ve finished writing the book, novel, memoir… when you reach the end. Up to then, even if you were back-stitching like me, you were the </a:t>
            </a:r>
            <a:r>
              <a:rPr lang="en-US" dirty="0">
                <a:solidFill>
                  <a:srgbClr val="00B050"/>
                </a:solidFill>
              </a:rPr>
              <a:t>writer.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Now you’re going to be an </a:t>
            </a:r>
            <a:r>
              <a:rPr lang="en-US" dirty="0">
                <a:solidFill>
                  <a:srgbClr val="FF0000"/>
                </a:solidFill>
              </a:rPr>
              <a:t>editor: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C000"/>
                </a:solidFill>
              </a:rPr>
              <a:t>Wait – </a:t>
            </a:r>
            <a:r>
              <a:rPr lang="en-US" dirty="0"/>
              <a:t>3 days, 3 weeks, 3 months, 3 years…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C000"/>
                </a:solidFill>
              </a:rPr>
              <a:t>Then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C000"/>
                </a:solidFill>
              </a:rPr>
              <a:t>EDIT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092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965F-1489-4773-1960-8B7BBC20C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Write, Edit, and </a:t>
            </a:r>
            <a:r>
              <a:rPr lang="en-US" dirty="0">
                <a:solidFill>
                  <a:srgbClr val="FF0000"/>
                </a:solidFill>
              </a:rPr>
              <a:t>Stop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F484F-9589-93AB-86E3-436B4D105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900" b="1" dirty="0">
                <a:solidFill>
                  <a:srgbClr val="FF0000"/>
                </a:solidFill>
              </a:rPr>
              <a:t>STOP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First you were a </a:t>
            </a:r>
            <a:r>
              <a:rPr lang="en-US" dirty="0">
                <a:solidFill>
                  <a:srgbClr val="00B050"/>
                </a:solidFill>
              </a:rPr>
              <a:t>Writer</a:t>
            </a:r>
            <a:r>
              <a:rPr lang="en-US" dirty="0"/>
              <a:t>, creating your work of staggering genius.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Then you were an </a:t>
            </a:r>
            <a:r>
              <a:rPr lang="en-US" dirty="0">
                <a:solidFill>
                  <a:srgbClr val="FFC000"/>
                </a:solidFill>
              </a:rPr>
              <a:t>Editor</a:t>
            </a:r>
            <a:r>
              <a:rPr lang="en-US" dirty="0"/>
              <a:t> – a different person – telling the </a:t>
            </a:r>
            <a:r>
              <a:rPr lang="en-US" dirty="0">
                <a:solidFill>
                  <a:srgbClr val="FF0000"/>
                </a:solidFill>
              </a:rPr>
              <a:t>Writer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what they missed.</a:t>
            </a:r>
          </a:p>
          <a:p>
            <a:r>
              <a:rPr lang="en-US" b="1" dirty="0">
                <a:solidFill>
                  <a:srgbClr val="FFC000"/>
                </a:solidFill>
              </a:rPr>
              <a:t>How do you know when to stop editing?</a:t>
            </a:r>
          </a:p>
          <a:p>
            <a:pPr lvl="1"/>
            <a:r>
              <a:rPr lang="en-US" sz="2600" dirty="0">
                <a:solidFill>
                  <a:srgbClr val="FF0000"/>
                </a:solidFill>
              </a:rPr>
              <a:t>STOP</a:t>
            </a:r>
            <a:r>
              <a:rPr lang="en-US" sz="2600" dirty="0"/>
              <a:t> trying to turn it into the best work </a:t>
            </a:r>
            <a:r>
              <a:rPr lang="en-US" sz="2600" b="1" i="1" dirty="0"/>
              <a:t>you</a:t>
            </a:r>
            <a:r>
              <a:rPr lang="en-US" sz="2600" dirty="0"/>
              <a:t> can write today.</a:t>
            </a:r>
          </a:p>
          <a:p>
            <a:pPr lvl="1"/>
            <a:r>
              <a:rPr lang="en-US" sz="2600" dirty="0">
                <a:solidFill>
                  <a:srgbClr val="00B050"/>
                </a:solidFill>
              </a:rPr>
              <a:t>START </a:t>
            </a:r>
            <a:r>
              <a:rPr lang="en-US" sz="2600" dirty="0"/>
              <a:t>turning it into the best work the </a:t>
            </a:r>
            <a:r>
              <a:rPr lang="en-US" sz="2600" dirty="0">
                <a:solidFill>
                  <a:srgbClr val="00B050"/>
                </a:solidFill>
              </a:rPr>
              <a:t>YOU OF YESTERDAY </a:t>
            </a:r>
            <a:r>
              <a:rPr lang="en-US" sz="2600" dirty="0"/>
              <a:t>could do.</a:t>
            </a:r>
          </a:p>
          <a:p>
            <a:pPr lvl="1"/>
            <a:r>
              <a:rPr lang="en-US" sz="2600" dirty="0"/>
              <a:t>The </a:t>
            </a:r>
            <a:r>
              <a:rPr lang="en-US" sz="2600" dirty="0">
                <a:solidFill>
                  <a:srgbClr val="00B050"/>
                </a:solidFill>
              </a:rPr>
              <a:t>YOU OF YESTERDAY </a:t>
            </a:r>
            <a:r>
              <a:rPr lang="en-US" sz="2600" dirty="0"/>
              <a:t>is the author, </a:t>
            </a:r>
            <a:r>
              <a:rPr lang="en-US" sz="2600" b="1" i="1" dirty="0"/>
              <a:t>NOT</a:t>
            </a:r>
            <a:r>
              <a:rPr lang="en-US" sz="2600" dirty="0"/>
              <a:t> the </a:t>
            </a:r>
            <a:r>
              <a:rPr lang="en-US" sz="2600" dirty="0">
                <a:solidFill>
                  <a:srgbClr val="FF0000"/>
                </a:solidFill>
              </a:rPr>
              <a:t>YOU OF TODAY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3147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D153959-30FA-4987-A094-7243641F4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734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A921EA-1E95-E8D5-7AEB-C752F2094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24" y="643467"/>
            <a:ext cx="3577490" cy="55710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100" kern="1200" cap="all" spc="120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Two ways to 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CDB59-E5B8-9687-600B-4BD7B94E5E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11638" y="2412438"/>
            <a:ext cx="2895600" cy="3581961"/>
          </a:xfrm>
        </p:spPr>
        <p:txBody>
          <a:bodyPr>
            <a:noAutofit/>
          </a:bodyPr>
          <a:lstStyle/>
          <a:p>
            <a:pPr defTabSz="512064">
              <a:spcBef>
                <a:spcPts val="392"/>
              </a:spcBef>
              <a:spcAft>
                <a:spcPts val="392"/>
              </a:spcAft>
            </a:pPr>
            <a:r>
              <a:rPr lang="en-US" sz="2800" kern="1200" spc="28" baseline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I shan’t talk about</a:t>
            </a:r>
          </a:p>
          <a:p>
            <a:pPr marL="256032" indent="-256032" defTabSz="512064">
              <a:spcBef>
                <a:spcPts val="392"/>
              </a:spcBef>
              <a:spcAft>
                <a:spcPts val="392"/>
              </a:spcAft>
              <a:buFont typeface="Arial" panose="020B0604020202020204" pitchFamily="34" charset="0"/>
              <a:buChar char="•"/>
            </a:pPr>
            <a:r>
              <a:rPr lang="en-US" sz="2800" kern="1200" spc="28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Developmental editing</a:t>
            </a:r>
          </a:p>
          <a:p>
            <a:pPr marL="256032" indent="-256032" defTabSz="512064">
              <a:spcBef>
                <a:spcPts val="392"/>
              </a:spcBef>
              <a:spcAft>
                <a:spcPts val="392"/>
              </a:spcAft>
              <a:buFont typeface="Arial" panose="020B0604020202020204" pitchFamily="34" charset="0"/>
              <a:buChar char="•"/>
            </a:pPr>
            <a:r>
              <a:rPr lang="en-US" sz="2800" kern="1200" spc="28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 editing</a:t>
            </a:r>
          </a:p>
          <a:p>
            <a:pPr marL="256032" indent="-256032" defTabSz="512064">
              <a:spcBef>
                <a:spcPts val="392"/>
              </a:spcBef>
              <a:spcAft>
                <a:spcPts val="392"/>
              </a:spcAft>
              <a:buFont typeface="Arial" panose="020B0604020202020204" pitchFamily="34" charset="0"/>
              <a:buChar char="•"/>
            </a:pPr>
            <a:r>
              <a:rPr lang="en-US" sz="2800" kern="1200" spc="28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 editing</a:t>
            </a:r>
          </a:p>
          <a:p>
            <a:pPr marL="256032" indent="-256032" defTabSz="512064">
              <a:spcBef>
                <a:spcPts val="392"/>
              </a:spcBef>
              <a:spcAft>
                <a:spcPts val="392"/>
              </a:spcAft>
              <a:buFont typeface="Arial" panose="020B0604020202020204" pitchFamily="34" charset="0"/>
              <a:buChar char="•"/>
            </a:pPr>
            <a:r>
              <a:rPr lang="en-US" sz="2800" kern="1200" spc="28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Proofreading </a:t>
            </a: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A57C18-D727-BE01-D26F-B7952DA292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0438" y="2409957"/>
            <a:ext cx="2727950" cy="3085679"/>
          </a:xfrm>
        </p:spPr>
        <p:txBody>
          <a:bodyPr>
            <a:normAutofit/>
          </a:bodyPr>
          <a:lstStyle/>
          <a:p>
            <a:pPr defTabSz="512064">
              <a:spcBef>
                <a:spcPts val="392"/>
              </a:spcBef>
              <a:spcAft>
                <a:spcPts val="392"/>
              </a:spcAft>
            </a:pPr>
            <a:r>
              <a:rPr lang="en-US" sz="2800" kern="1200" spc="28" baseline="0" dirty="0">
                <a:solidFill>
                  <a:srgbClr val="00B050"/>
                </a:solidFill>
                <a:latin typeface="+mn-lt"/>
                <a:ea typeface="+mn-ea"/>
                <a:cs typeface="+mn-cs"/>
              </a:rPr>
              <a:t>I shall talk about</a:t>
            </a:r>
          </a:p>
          <a:p>
            <a:pPr marL="256032" indent="-256032" defTabSz="512064">
              <a:spcBef>
                <a:spcPts val="392"/>
              </a:spcBef>
              <a:spcAft>
                <a:spcPts val="392"/>
              </a:spcAft>
              <a:buFont typeface="Arial" panose="020B0604020202020204" pitchFamily="34" charset="0"/>
              <a:buChar char="•"/>
            </a:pPr>
            <a:r>
              <a:rPr lang="en-US" sz="2800" kern="1200" spc="28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Intrusive editing</a:t>
            </a:r>
          </a:p>
          <a:p>
            <a:pPr marL="256032" indent="-256032" defTabSz="512064">
              <a:spcBef>
                <a:spcPts val="392"/>
              </a:spcBef>
              <a:spcAft>
                <a:spcPts val="392"/>
              </a:spcAft>
              <a:buFont typeface="Arial" panose="020B0604020202020204" pitchFamily="34" charset="0"/>
              <a:buChar char="•"/>
            </a:pPr>
            <a:r>
              <a:rPr lang="en-US" sz="2800" kern="1200" spc="28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Invisible editing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67731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B8366A-3C76-CAB4-9882-8032DAF88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893" y="317499"/>
            <a:ext cx="4500737" cy="2095501"/>
          </a:xfrm>
        </p:spPr>
        <p:txBody>
          <a:bodyPr>
            <a:normAutofit/>
          </a:bodyPr>
          <a:lstStyle/>
          <a:p>
            <a:r>
              <a:rPr lang="en-US" sz="5600" dirty="0">
                <a:solidFill>
                  <a:schemeClr val="tx1"/>
                </a:solidFill>
              </a:rPr>
              <a:t>Illustration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CAA22-A1A0-56EC-408F-69D29A94B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9" y="2587625"/>
            <a:ext cx="3620798" cy="3594100"/>
          </a:xfrm>
        </p:spPr>
        <p:txBody>
          <a:bodyPr anchor="t">
            <a:normAutofit/>
          </a:bodyPr>
          <a:lstStyle/>
          <a:p>
            <a:r>
              <a:rPr lang="en-US" dirty="0"/>
              <a:t>A TEA TOWEL</a:t>
            </a:r>
          </a:p>
          <a:p>
            <a:r>
              <a:rPr lang="en-US" dirty="0"/>
              <a:t>Images of </a:t>
            </a:r>
            <a:br>
              <a:rPr lang="en-US" dirty="0"/>
            </a:br>
            <a:r>
              <a:rPr lang="en-US" dirty="0"/>
              <a:t>	2-3 </a:t>
            </a:r>
            <a:r>
              <a:rPr lang="en-US" dirty="0" err="1"/>
              <a:t>yr</a:t>
            </a:r>
            <a:r>
              <a:rPr lang="en-US" dirty="0"/>
              <a:t>-old kids</a:t>
            </a:r>
          </a:p>
          <a:p>
            <a:r>
              <a:rPr lang="en-US" dirty="0"/>
              <a:t>Must fit on the paper</a:t>
            </a:r>
          </a:p>
          <a:p>
            <a:r>
              <a:rPr lang="en-US" dirty="0"/>
              <a:t>No photocopiers, no technology available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7B0EC5-9574-4A80-A558-2B5B298D0D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3" r="16553"/>
          <a:stretch/>
        </p:blipFill>
        <p:spPr>
          <a:xfrm>
            <a:off x="4710545" y="10"/>
            <a:ext cx="748145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0972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aper with a drawing of people&#10;&#10;Description automatically generated with medium confidence">
            <a:extLst>
              <a:ext uri="{FF2B5EF4-FFF2-40B4-BE49-F238E27FC236}">
                <a16:creationId xmlns:a16="http://schemas.microsoft.com/office/drawing/2014/main" id="{B7CC757D-F75A-CC02-7338-BD91DC8389A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2" b="3612"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51492-8597-E7F0-3140-EC19049592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6" y="2382081"/>
            <a:ext cx="3992856" cy="4158105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BUSY BEES </a:t>
            </a:r>
            <a:r>
              <a:rPr lang="en-US" dirty="0"/>
              <a:t>(left) – teacher holds student’s hand and “helps” create stick figures, ’cause that’s what’s expected. </a:t>
            </a:r>
          </a:p>
          <a:p>
            <a:r>
              <a:rPr lang="en-US" dirty="0">
                <a:solidFill>
                  <a:srgbClr val="00B050"/>
                </a:solidFill>
              </a:rPr>
              <a:t>LILLIPUT</a:t>
            </a:r>
            <a:r>
              <a:rPr lang="en-US" dirty="0"/>
              <a:t> (center) and </a:t>
            </a:r>
            <a:r>
              <a:rPr lang="en-US" dirty="0">
                <a:solidFill>
                  <a:srgbClr val="00B050"/>
                </a:solidFill>
              </a:rPr>
              <a:t>LITTLE PEOPLES CLUB </a:t>
            </a:r>
            <a:r>
              <a:rPr lang="en-US" dirty="0"/>
              <a:t>(right) - Kids draw pictures, then some kind person transcribes them, making them smaller, trying to copy exactly what/how the children drew themselves, ’cause that’s the artists’ intent.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D2882DD-9FB9-7E65-001A-445C9528F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were the Teachers</a:t>
            </a:r>
            <a:br>
              <a:rPr lang="en-US" dirty="0"/>
            </a:br>
            <a:r>
              <a:rPr lang="en-US" dirty="0"/>
              <a:t>Intrusive or invisible?</a:t>
            </a:r>
          </a:p>
        </p:txBody>
      </p:sp>
    </p:spTree>
    <p:extLst>
      <p:ext uri="{BB962C8B-B14F-4D97-AF65-F5344CB8AC3E}">
        <p14:creationId xmlns:p14="http://schemas.microsoft.com/office/powerpoint/2010/main" val="80438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EBC3F-E907-E9BE-5041-5A5D5B76D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When are EDITORS </a:t>
            </a:r>
            <a:br>
              <a:rPr lang="en-US" dirty="0"/>
            </a:br>
            <a:r>
              <a:rPr lang="en-US" dirty="0"/>
              <a:t>INTRUSIVE OR INVISIBLE?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E6F0F-189C-88D6-23B1-6A6E39A839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4200" b="1" dirty="0">
                <a:solidFill>
                  <a:srgbClr val="FF0000"/>
                </a:solidFill>
              </a:rPr>
              <a:t>INTRUSIVE</a:t>
            </a:r>
          </a:p>
          <a:p>
            <a:r>
              <a:rPr lang="en-US" dirty="0"/>
              <a:t>Changes what you </a:t>
            </a:r>
            <a:br>
              <a:rPr lang="en-US" dirty="0"/>
            </a:br>
            <a:r>
              <a:rPr lang="en-US" dirty="0"/>
              <a:t>(the </a:t>
            </a:r>
            <a:r>
              <a:rPr lang="en-US" dirty="0">
                <a:solidFill>
                  <a:srgbClr val="FF0000"/>
                </a:solidFill>
              </a:rPr>
              <a:t>YOU of YESTERDAY</a:t>
            </a:r>
            <a:r>
              <a:rPr lang="en-US" dirty="0"/>
              <a:t>) </a:t>
            </a:r>
            <a:br>
              <a:rPr lang="en-US" dirty="0"/>
            </a:br>
            <a:r>
              <a:rPr lang="en-US" dirty="0"/>
              <a:t>originally wrote: Important for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First draft edits (where you see what went wrong with the story)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Articles for a website or magazine (which might have rules about how things are referenced)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7CFE8E-485A-B802-C718-AABE170B7AD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4200" b="1" dirty="0">
                <a:solidFill>
                  <a:srgbClr val="00B050"/>
                </a:solidFill>
              </a:rPr>
              <a:t>INVISIBLE</a:t>
            </a:r>
          </a:p>
          <a:p>
            <a:r>
              <a:rPr lang="en-US" dirty="0"/>
              <a:t>Minimal changes to what you (or someone else) wrote: Important for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Final draft edits (when the story’s ready to go)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Editing for a client whose novel is ready to go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Editing for our anthology</a:t>
            </a:r>
          </a:p>
        </p:txBody>
      </p:sp>
    </p:spTree>
    <p:extLst>
      <p:ext uri="{BB962C8B-B14F-4D97-AF65-F5344CB8AC3E}">
        <p14:creationId xmlns:p14="http://schemas.microsoft.com/office/powerpoint/2010/main" val="1323751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682C4-BCEE-678C-2136-6EA08C8D4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Intrusive </a:t>
            </a:r>
            <a:r>
              <a:rPr lang="en-US" dirty="0"/>
              <a:t>and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invisible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editing for your 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77C36-AA4B-7097-B9E2-BC722D27D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355011"/>
            <a:ext cx="10268712" cy="4185175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WAIT</a:t>
            </a:r>
            <a:r>
              <a:rPr lang="en-US" dirty="0"/>
              <a:t> 3 days/weeks/months/years. Then </a:t>
            </a:r>
            <a:r>
              <a:rPr lang="en-US" b="1" dirty="0">
                <a:solidFill>
                  <a:srgbClr val="00B0F0"/>
                </a:solidFill>
              </a:rPr>
              <a:t>READ</a:t>
            </a:r>
            <a:r>
              <a:rPr lang="en-US" dirty="0"/>
              <a:t> like a </a:t>
            </a:r>
            <a:r>
              <a:rPr lang="en-US" b="1" dirty="0">
                <a:solidFill>
                  <a:srgbClr val="00B0F0"/>
                </a:solidFill>
              </a:rPr>
              <a:t>READER</a:t>
            </a:r>
            <a:r>
              <a:rPr lang="en-US" dirty="0"/>
              <a:t>.</a:t>
            </a:r>
          </a:p>
          <a:p>
            <a:pPr algn="ctr">
              <a:spcBef>
                <a:spcPts val="1200"/>
              </a:spcBef>
            </a:pPr>
            <a:r>
              <a:rPr lang="en-US" sz="3100" b="1" dirty="0">
                <a:solidFill>
                  <a:srgbClr val="FF0000"/>
                </a:solidFill>
              </a:rPr>
              <a:t>INTRUSIVE EDITS</a:t>
            </a:r>
            <a:endParaRPr lang="en-US" sz="3100" dirty="0"/>
          </a:p>
          <a:p>
            <a:pPr lvl="1"/>
            <a:r>
              <a:rPr lang="en-US" dirty="0">
                <a:solidFill>
                  <a:srgbClr val="00B050"/>
                </a:solidFill>
              </a:rPr>
              <a:t>YOU OF TODAY </a:t>
            </a:r>
            <a:r>
              <a:rPr lang="en-US" b="1" i="1" dirty="0"/>
              <a:t>collaborates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YOU OF YESTERDAY </a:t>
            </a:r>
            <a:r>
              <a:rPr lang="en-US" dirty="0"/>
              <a:t>to make the </a:t>
            </a:r>
            <a:r>
              <a:rPr lang="en-US" sz="2800" b="1" dirty="0">
                <a:solidFill>
                  <a:srgbClr val="FF0000"/>
                </a:solidFill>
              </a:rPr>
              <a:t>INTRUSIVE EDITS </a:t>
            </a:r>
            <a:r>
              <a:rPr lang="en-US" dirty="0"/>
              <a:t>that turn a first draft into a readable book.</a:t>
            </a:r>
          </a:p>
          <a:p>
            <a:r>
              <a:rPr lang="en-US" dirty="0"/>
              <a:t>When you can read the “book” without hating the “author,” you’re ready to switch from intrusive for</a:t>
            </a:r>
          </a:p>
          <a:p>
            <a:pPr algn="ctr"/>
            <a:r>
              <a:rPr lang="en-US" sz="3400" b="1" dirty="0">
                <a:solidFill>
                  <a:srgbClr val="00B050"/>
                </a:solidFill>
              </a:rPr>
              <a:t>INVISIBLE EDITS</a:t>
            </a:r>
            <a:endParaRPr lang="en-US" sz="3400" dirty="0"/>
          </a:p>
          <a:p>
            <a:pPr lvl="1"/>
            <a:r>
              <a:rPr lang="en-US" dirty="0">
                <a:solidFill>
                  <a:srgbClr val="00B050"/>
                </a:solidFill>
              </a:rPr>
              <a:t>YOU OF TODAY </a:t>
            </a:r>
            <a:r>
              <a:rPr lang="en-US" b="1" i="1" dirty="0"/>
              <a:t>edits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YOU OF YESTERDAY’S</a:t>
            </a:r>
            <a:r>
              <a:rPr lang="en-US" dirty="0"/>
              <a:t> book </a:t>
            </a:r>
            <a:r>
              <a:rPr lang="en-US" dirty="0">
                <a:solidFill>
                  <a:srgbClr val="00B050"/>
                </a:solidFill>
              </a:rPr>
              <a:t>invisibly.</a:t>
            </a:r>
          </a:p>
          <a:p>
            <a:r>
              <a:rPr lang="en-US" dirty="0"/>
              <a:t>You’re not trying to make this the most perfect book the </a:t>
            </a:r>
            <a:r>
              <a:rPr lang="en-US" dirty="0">
                <a:solidFill>
                  <a:srgbClr val="00B050"/>
                </a:solidFill>
              </a:rPr>
              <a:t>YOU OF TODAY </a:t>
            </a:r>
            <a:r>
              <a:rPr lang="en-US" dirty="0"/>
              <a:t>would write. You have to respect your previous self, just as much as you’d respect a paying client.</a:t>
            </a:r>
          </a:p>
          <a:p>
            <a:r>
              <a:rPr lang="en-US" dirty="0"/>
              <a:t>And then you </a:t>
            </a:r>
            <a:r>
              <a:rPr lang="en-US" dirty="0">
                <a:solidFill>
                  <a:srgbClr val="FF0000"/>
                </a:solidFill>
              </a:rPr>
              <a:t>STOP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26050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5B42B6-26F8-4E25-839B-FB38F13BE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3BCBA7-10D6-979D-FDDA-6FE1840CD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rmAutofit/>
          </a:bodyPr>
          <a:lstStyle/>
          <a:p>
            <a:r>
              <a:rPr lang="en-US" sz="5600" dirty="0"/>
              <a:t>EXAMPLES OF </a:t>
            </a:r>
            <a:br>
              <a:rPr lang="en-US" sz="5600" dirty="0"/>
            </a:br>
            <a:r>
              <a:rPr lang="en-US" sz="5600" dirty="0">
                <a:solidFill>
                  <a:srgbClr val="FF0000"/>
                </a:solidFill>
              </a:rPr>
              <a:t>INTRUSIVE</a:t>
            </a:r>
            <a:r>
              <a:rPr lang="en-US" sz="5600" dirty="0"/>
              <a:t> Editing</a:t>
            </a:r>
          </a:p>
        </p:txBody>
      </p:sp>
      <p:pic>
        <p:nvPicPr>
          <p:cNvPr id="5" name="Picture 4" descr="Woman with headphones around neck seated on sofa, reading book on lap, with laptop and books to the side on sofa">
            <a:extLst>
              <a:ext uri="{FF2B5EF4-FFF2-40B4-BE49-F238E27FC236}">
                <a16:creationId xmlns:a16="http://schemas.microsoft.com/office/drawing/2014/main" id="{1CE6F155-EB43-9852-6677-3C8BA5216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49" y="2715491"/>
            <a:ext cx="5085346" cy="339446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FA357-4CED-823A-15B0-F0CED8B24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6240" y="2835776"/>
            <a:ext cx="5932591" cy="3274183"/>
          </a:xfrm>
        </p:spPr>
        <p:txBody>
          <a:bodyPr anchor="ctr">
            <a:normAutofit lnSpcReduction="10000"/>
          </a:bodyPr>
          <a:lstStyle/>
          <a:p>
            <a:pPr marL="457200" indent="-45720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First draft of your novel </a:t>
            </a:r>
            <a:r>
              <a:rPr lang="en-US" sz="2400" dirty="0"/>
              <a:t>– maybe you should have introduced this character in more detail. Can you show this scene instead of telling? Is this the best place to start the story…? </a:t>
            </a:r>
            <a:r>
              <a:rPr lang="en-US" sz="2400" dirty="0">
                <a:solidFill>
                  <a:srgbClr val="FF0000"/>
                </a:solidFill>
              </a:rPr>
              <a:t>How?</a:t>
            </a:r>
          </a:p>
          <a:p>
            <a:pPr marL="457200" indent="-45720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Read like a reader </a:t>
            </a:r>
            <a:r>
              <a:rPr lang="en-US" sz="2400" dirty="0"/>
              <a:t>– you’re not the same person you were when you wrote it. Make suggestions to yourself. Then the you of today becomes the co-writer and fixes things.</a:t>
            </a:r>
          </a:p>
        </p:txBody>
      </p:sp>
    </p:spTree>
    <p:extLst>
      <p:ext uri="{BB962C8B-B14F-4D97-AF65-F5344CB8AC3E}">
        <p14:creationId xmlns:p14="http://schemas.microsoft.com/office/powerpoint/2010/main" val="1743679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5B42B6-26F8-4E25-839B-FB38F13BE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3BCBA7-10D6-979D-FDDA-6FE1840CD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rmAutofit/>
          </a:bodyPr>
          <a:lstStyle/>
          <a:p>
            <a:r>
              <a:rPr lang="en-US" sz="5600" dirty="0"/>
              <a:t>EXAMPLES OF </a:t>
            </a:r>
            <a:br>
              <a:rPr lang="en-US" sz="5600" dirty="0"/>
            </a:br>
            <a:r>
              <a:rPr lang="en-US" sz="5600" dirty="0">
                <a:solidFill>
                  <a:srgbClr val="FF0000"/>
                </a:solidFill>
              </a:rPr>
              <a:t>INTRUSIVE</a:t>
            </a:r>
            <a:r>
              <a:rPr lang="en-US" sz="5600" dirty="0"/>
              <a:t> Editing</a:t>
            </a:r>
          </a:p>
        </p:txBody>
      </p:sp>
      <p:pic>
        <p:nvPicPr>
          <p:cNvPr id="5" name="Graphic 4" descr="Books with solid fill">
            <a:extLst>
              <a:ext uri="{FF2B5EF4-FFF2-40B4-BE49-F238E27FC236}">
                <a16:creationId xmlns:a16="http://schemas.microsoft.com/office/drawing/2014/main" id="{303405DB-A768-0F02-1D3C-A193F2E96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1999" y="2835777"/>
            <a:ext cx="3307372" cy="330737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FA357-4CED-823A-15B0-F0CED8B24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6240" y="2835776"/>
            <a:ext cx="5932591" cy="3274183"/>
          </a:xfrm>
        </p:spPr>
        <p:txBody>
          <a:bodyPr anchor="ctr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Article for an Amazon bookseller’s blog – all book titles must be in the form </a:t>
            </a:r>
            <a:r>
              <a:rPr lang="en-US" b="1" i="1" dirty="0">
                <a:solidFill>
                  <a:srgbClr val="00B050"/>
                </a:solidFill>
              </a:rPr>
              <a:t>Book Title </a:t>
            </a:r>
            <a:r>
              <a:rPr lang="en-US" b="1" dirty="0">
                <a:solidFill>
                  <a:srgbClr val="00B050"/>
                </a:solidFill>
              </a:rPr>
              <a:t>by </a:t>
            </a:r>
            <a:r>
              <a:rPr lang="en-US" b="1" i="1" dirty="0">
                <a:solidFill>
                  <a:srgbClr val="00B050"/>
                </a:solidFill>
              </a:rPr>
              <a:t>Author Name </a:t>
            </a:r>
            <a:r>
              <a:rPr lang="en-US" b="1" dirty="0">
                <a:solidFill>
                  <a:srgbClr val="00B050"/>
                </a:solidFill>
              </a:rPr>
              <a:t>(</a:t>
            </a:r>
            <a:r>
              <a:rPr lang="en-US" b="1" dirty="0">
                <a:solidFill>
                  <a:srgbClr val="00B05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http://amazon.com/</a:t>
            </a:r>
            <a:r>
              <a:rPr lang="en-US" b="1" dirty="0">
                <a:solidFill>
                  <a:srgbClr val="00B050"/>
                </a:solidFill>
              </a:rPr>
              <a:t>...)</a:t>
            </a:r>
            <a:r>
              <a:rPr lang="en-US" b="1" dirty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No paragraphs longer than three lines.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No long sentences…</a:t>
            </a:r>
          </a:p>
        </p:txBody>
      </p:sp>
    </p:spTree>
    <p:extLst>
      <p:ext uri="{BB962C8B-B14F-4D97-AF65-F5344CB8AC3E}">
        <p14:creationId xmlns:p14="http://schemas.microsoft.com/office/powerpoint/2010/main" val="2700438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5B42B6-26F8-4E25-839B-FB38F13BE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3BCBA7-10D6-979D-FDDA-6FE1840CD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rmAutofit/>
          </a:bodyPr>
          <a:lstStyle/>
          <a:p>
            <a:r>
              <a:rPr lang="en-US" sz="5600" dirty="0"/>
              <a:t>EXAMPLES OF </a:t>
            </a:r>
            <a:br>
              <a:rPr lang="en-US" sz="5600" dirty="0"/>
            </a:br>
            <a:r>
              <a:rPr lang="en-US" sz="5600" dirty="0">
                <a:solidFill>
                  <a:srgbClr val="FF0000"/>
                </a:solidFill>
              </a:rPr>
              <a:t>INTRUSIVE</a:t>
            </a:r>
            <a:r>
              <a:rPr lang="en-US" sz="5600" dirty="0"/>
              <a:t> Editing</a:t>
            </a:r>
          </a:p>
        </p:txBody>
      </p:sp>
      <p:pic>
        <p:nvPicPr>
          <p:cNvPr id="5" name="Graphic 4" descr="Dairy with solid fill">
            <a:extLst>
              <a:ext uri="{FF2B5EF4-FFF2-40B4-BE49-F238E27FC236}">
                <a16:creationId xmlns:a16="http://schemas.microsoft.com/office/drawing/2014/main" id="{A163E06E-1353-504B-A03C-B7A223EC4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1999" y="2835777"/>
            <a:ext cx="3307372" cy="330737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FA357-4CED-823A-15B0-F0CED8B24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6240" y="2501660"/>
            <a:ext cx="5932591" cy="4038526"/>
          </a:xfrm>
        </p:spPr>
        <p:txBody>
          <a:bodyPr anchor="ctr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Recipe book for the </a:t>
            </a:r>
            <a:r>
              <a:rPr lang="en-US" dirty="0">
                <a:solidFill>
                  <a:srgbClr val="00B050"/>
                </a:solidFill>
              </a:rPr>
              <a:t>British Dairy Council</a:t>
            </a:r>
            <a:r>
              <a:rPr lang="en-US" dirty="0"/>
              <a:t> – </a:t>
            </a:r>
          </a:p>
          <a:p>
            <a:pPr marL="731520" lvl="1" indent="-457200">
              <a:buFont typeface="Arial" panose="020B0604020202020204" pitchFamily="34" charset="0"/>
              <a:buChar char="•"/>
            </a:pPr>
            <a:r>
              <a:rPr lang="en-US" dirty="0"/>
              <a:t>all recipes must begin with </a:t>
            </a:r>
            <a:r>
              <a:rPr lang="en-US" dirty="0">
                <a:solidFill>
                  <a:srgbClr val="00B050"/>
                </a:solidFill>
              </a:rPr>
              <a:t>milk</a:t>
            </a:r>
            <a:r>
              <a:rPr lang="en-US" dirty="0"/>
              <a:t>.</a:t>
            </a:r>
          </a:p>
          <a:p>
            <a:pPr marL="731520" lvl="1" indent="-457200">
              <a:buFont typeface="Arial" panose="020B0604020202020204" pitchFamily="34" charset="0"/>
              <a:buChar char="•"/>
            </a:pPr>
            <a:r>
              <a:rPr lang="en-US" dirty="0"/>
              <a:t> Cheese comes before eggs. </a:t>
            </a:r>
          </a:p>
          <a:p>
            <a:pPr marL="731520" lvl="1" indent="-457200">
              <a:buFont typeface="Arial" panose="020B0604020202020204" pitchFamily="34" charset="0"/>
              <a:buChar char="•"/>
            </a:pPr>
            <a:r>
              <a:rPr lang="en-US" dirty="0"/>
              <a:t>All units must be metric. </a:t>
            </a:r>
          </a:p>
          <a:p>
            <a:pPr marL="731520" lvl="1" indent="-457200">
              <a:buFont typeface="Arial" panose="020B0604020202020204" pitchFamily="34" charset="0"/>
              <a:buChar char="•"/>
            </a:pPr>
            <a:r>
              <a:rPr lang="en-US" dirty="0"/>
              <a:t>All first sentences must mention the benefits of milk…</a:t>
            </a:r>
          </a:p>
        </p:txBody>
      </p:sp>
    </p:spTree>
    <p:extLst>
      <p:ext uri="{BB962C8B-B14F-4D97-AF65-F5344CB8AC3E}">
        <p14:creationId xmlns:p14="http://schemas.microsoft.com/office/powerpoint/2010/main" val="3622431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BCB9050-EAE9-BBB6-4E9E-B41518E4E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Examples of </a:t>
            </a:r>
            <a:r>
              <a:rPr lang="en-US" dirty="0">
                <a:solidFill>
                  <a:srgbClr val="92D050"/>
                </a:solidFill>
              </a:rPr>
              <a:t>invisible </a:t>
            </a:r>
            <a:r>
              <a:rPr lang="en-US" dirty="0"/>
              <a:t>editing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830B33-1100-8FBB-CE31-D67612BA40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952434"/>
          </a:xfrm>
        </p:spPr>
        <p:txBody>
          <a:bodyPr>
            <a:normAutofit fontScale="92500" lnSpcReduction="10000"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BOUNDARIES</a:t>
            </a:r>
          </a:p>
          <a:p>
            <a:r>
              <a:rPr lang="en-US" dirty="0"/>
              <a:t>Like making the kids’ images fit between the lines, “</a:t>
            </a:r>
            <a:r>
              <a:rPr lang="en-US" dirty="0">
                <a:solidFill>
                  <a:srgbClr val="FF0000"/>
                </a:solidFill>
              </a:rPr>
              <a:t>boundaries</a:t>
            </a:r>
            <a:r>
              <a:rPr lang="en-US" dirty="0"/>
              <a:t>” make it possible for your text to “</a:t>
            </a:r>
            <a:r>
              <a:rPr lang="en-US" dirty="0">
                <a:solidFill>
                  <a:srgbClr val="00B050"/>
                </a:solidFill>
              </a:rPr>
              <a:t>fit</a:t>
            </a:r>
            <a:r>
              <a:rPr lang="en-US" dirty="0"/>
              <a:t>” and follow a standard “</a:t>
            </a:r>
            <a:r>
              <a:rPr lang="en-US" dirty="0">
                <a:solidFill>
                  <a:srgbClr val="00B050"/>
                </a:solidFill>
              </a:rPr>
              <a:t>format</a:t>
            </a:r>
            <a:r>
              <a:rPr lang="en-US" dirty="0"/>
              <a:t>” – makes it possible for a publisher to use it. Nothing changes except fonts, indentation of paragraphs, etc. The edits are invisible.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595B4A5-6A31-7D4B-5504-60657D31C5F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CONTENT</a:t>
            </a:r>
          </a:p>
          <a:p>
            <a:r>
              <a:rPr lang="en-US" dirty="0"/>
              <a:t>This is where you “</a:t>
            </a:r>
            <a:r>
              <a:rPr lang="en-US" dirty="0">
                <a:solidFill>
                  <a:srgbClr val="00B050"/>
                </a:solidFill>
              </a:rPr>
              <a:t>polish</a:t>
            </a:r>
            <a:r>
              <a:rPr lang="en-US" dirty="0"/>
              <a:t>” the text, removing typos, replacing wrong words, and making it look how the author intended it to look (but remember, even if it’s your book, the </a:t>
            </a:r>
            <a:r>
              <a:rPr lang="en-US" dirty="0">
                <a:solidFill>
                  <a:srgbClr val="00B050"/>
                </a:solidFill>
              </a:rPr>
              <a:t>YOU OF TODAY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is </a:t>
            </a:r>
            <a:r>
              <a:rPr lang="en-US" dirty="0">
                <a:solidFill>
                  <a:srgbClr val="FF0000"/>
                </a:solidFill>
              </a:rPr>
              <a:t>neither</a:t>
            </a:r>
            <a:r>
              <a:rPr lang="en-US" dirty="0"/>
              <a:t> author nor co-author now – the edits are invisible).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298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AA53D-12C9-096E-7020-B3BE6F989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Boundaries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3B1A3-A8A4-CBBF-72F4-CC03D610F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Use Word styles </a:t>
            </a:r>
            <a:r>
              <a:rPr lang="en-US" dirty="0"/>
              <a:t>– e.g.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Heading 3 </a:t>
            </a:r>
            <a:r>
              <a:rPr lang="en-US" dirty="0"/>
              <a:t>for headings (leaves Headings 1 and 2 in case you want to add sections and subsections later).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Normal</a:t>
            </a:r>
            <a:r>
              <a:rPr lang="en-US" dirty="0"/>
              <a:t> for text (simplest choice, even if it’s not the best).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Create a style </a:t>
            </a:r>
            <a:r>
              <a:rPr lang="en-US" dirty="0"/>
              <a:t>(and give it a name – e.g. </a:t>
            </a:r>
            <a:r>
              <a:rPr lang="en-US" dirty="0">
                <a:solidFill>
                  <a:srgbClr val="0070C0"/>
                </a:solidFill>
              </a:rPr>
              <a:t>indented</a:t>
            </a:r>
            <a:r>
              <a:rPr lang="en-US" dirty="0"/>
              <a:t>) for notes that go after the heading, attributions that go with images, left-margin or centered poetry…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See </a:t>
            </a:r>
            <a:r>
              <a:rPr lang="en-US" dirty="0">
                <a:hlinkClick r:id="rId2"/>
              </a:rPr>
              <a:t>https://www.portlandwritersmill.org/help-2/using-word-with-style/</a:t>
            </a:r>
            <a:r>
              <a:rPr lang="en-US" dirty="0"/>
              <a:t> for more info.</a:t>
            </a:r>
          </a:p>
        </p:txBody>
      </p:sp>
    </p:spTree>
    <p:extLst>
      <p:ext uri="{BB962C8B-B14F-4D97-AF65-F5344CB8AC3E}">
        <p14:creationId xmlns:p14="http://schemas.microsoft.com/office/powerpoint/2010/main" val="3288433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4297D-7AD9-F8CF-030E-47184B252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Boundaries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90FB8-6D60-FBEC-83A1-FE1D61541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380891"/>
            <a:ext cx="10268712" cy="4028535"/>
          </a:xfrm>
        </p:spPr>
        <p:txBody>
          <a:bodyPr>
            <a:normAutofit fontScale="85000" lnSpcReduction="10000"/>
          </a:bodyPr>
          <a:lstStyle/>
          <a:p>
            <a:r>
              <a:rPr lang="en-US" sz="2800" b="1" dirty="0">
                <a:solidFill>
                  <a:srgbClr val="00B050"/>
                </a:solidFill>
              </a:rPr>
              <a:t>Remove irregularities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Paragraphs are indented with “Word Style” so remove extra spaces or tabs.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Space after a period is determined by Word, so remove those double-spaces.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Space between paragraphs is created with “Word Style” so remove those extra blank lines.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Ellipses will be formatted by the publisher, so replace all “manual” ellipses with Word ones (^</a:t>
            </a:r>
            <a:r>
              <a:rPr lang="en-US" dirty="0" err="1"/>
              <a:t>i</a:t>
            </a:r>
            <a:r>
              <a:rPr lang="en-US" dirty="0"/>
              <a:t>) so the publisher can find them.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Unbreakable spaces and manual line breaks should be used only where needed – look for ^s and ^l – e.g. World War II shouldn’t split across lines.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See </a:t>
            </a:r>
            <a:r>
              <a:rPr lang="en-US" dirty="0">
                <a:hlinkClick r:id="rId2"/>
              </a:rPr>
              <a:t>https://www.portlandwritersmill.org/help-2/tips-and-tricks-with-word/</a:t>
            </a:r>
            <a:r>
              <a:rPr lang="en-US" dirty="0"/>
              <a:t> for more details.</a:t>
            </a:r>
          </a:p>
        </p:txBody>
      </p:sp>
    </p:spTree>
    <p:extLst>
      <p:ext uri="{BB962C8B-B14F-4D97-AF65-F5344CB8AC3E}">
        <p14:creationId xmlns:p14="http://schemas.microsoft.com/office/powerpoint/2010/main" val="794308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5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7">
            <a:extLst>
              <a:ext uri="{FF2B5EF4-FFF2-40B4-BE49-F238E27FC236}">
                <a16:creationId xmlns:a16="http://schemas.microsoft.com/office/drawing/2014/main" id="{245B42B6-26F8-4E25-839B-FB38F13BE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EF7EC7-BAAC-E115-9A1A-7D9C8D0D9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rmAutofit/>
          </a:bodyPr>
          <a:lstStyle/>
          <a:p>
            <a:r>
              <a:rPr lang="en-US" sz="5600"/>
              <a:t>A quick note about our website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5CD7721-C205-643E-59AE-FC3921865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4658263"/>
            <a:ext cx="10268712" cy="206171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Go to the website: </a:t>
            </a:r>
            <a:r>
              <a:rPr lang="en-US" sz="1800" dirty="0">
                <a:hlinkClick r:id="rId2"/>
              </a:rPr>
              <a:t>https://www.portlandwritersmill.org/</a:t>
            </a: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On a phone/tablet, click on three lines to get the “menu”. Otherwise look at the green menu line under the image.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Signup is where you sign up for </a:t>
            </a:r>
            <a:r>
              <a:rPr lang="en-US" sz="1800" dirty="0" err="1"/>
              <a:t>newletters</a:t>
            </a:r>
            <a:r>
              <a:rPr lang="en-US" sz="1800" dirty="0"/>
              <a:t> (when they’re working)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About tells you who we are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Contact us contains useful email addresses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Help </a:t>
            </a:r>
            <a:r>
              <a:rPr lang="en-US" sz="1800"/>
              <a:t>- arrow </a:t>
            </a:r>
            <a:r>
              <a:rPr lang="en-US" sz="1800" dirty="0"/>
              <a:t>opens a “sub-menu” with LOTS of helpful articles – </a:t>
            </a:r>
            <a:r>
              <a:rPr lang="en-US" sz="1800" dirty="0" err="1"/>
              <a:t>e.g</a:t>
            </a:r>
            <a:endParaRPr lang="en-US" sz="1800" dirty="0"/>
          </a:p>
          <a:p>
            <a:pPr marL="560070" lvl="1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Style guide, using word with style, tips and tricks with word…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Schedule, contest/ezine, critique, links, books, library…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B82A9B-8C13-F483-D161-F1889C383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681" y="2264989"/>
            <a:ext cx="9735590" cy="242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152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DEC1F-F92B-6960-B107-29562988B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02E82-1486-8186-1611-85B5FD723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587752"/>
            <a:ext cx="10268712" cy="395243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Remove typos, wrong words, accidentally repeated words… this should be obvious. Aim to fix problems like:</a:t>
            </a:r>
          </a:p>
          <a:p>
            <a:pPr marL="731520" lvl="1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speakers who’ve already left the room </a:t>
            </a:r>
          </a:p>
          <a:p>
            <a:pPr marL="731520" lvl="1" indent="-4572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dialog where you’re not sure who’s speaking </a:t>
            </a:r>
          </a:p>
          <a:p>
            <a:pPr>
              <a:spcBef>
                <a:spcPts val="0"/>
              </a:spcBef>
            </a:pPr>
            <a:r>
              <a:rPr lang="en-US" dirty="0"/>
              <a:t>But what about enforcing obedience to “rules” you learned in school?</a:t>
            </a:r>
            <a:endParaRPr lang="en-US" dirty="0">
              <a:solidFill>
                <a:srgbClr val="00B050"/>
              </a:solidFill>
            </a:endParaRPr>
          </a:p>
          <a:p>
            <a:pPr marL="731520" lvl="1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new paragraphs for new speakers </a:t>
            </a:r>
          </a:p>
          <a:p>
            <a:pPr marL="731520" lvl="1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“correct” use of commas, </a:t>
            </a:r>
            <a:r>
              <a:rPr lang="en-US" dirty="0" err="1">
                <a:solidFill>
                  <a:srgbClr val="00B050"/>
                </a:solidFill>
              </a:rPr>
              <a:t>em</a:t>
            </a:r>
            <a:r>
              <a:rPr lang="en-US" dirty="0">
                <a:solidFill>
                  <a:srgbClr val="00B050"/>
                </a:solidFill>
              </a:rPr>
              <a:t>-dashes, en-dashes…</a:t>
            </a:r>
          </a:p>
          <a:p>
            <a:pPr marL="731520" lvl="1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run-on sentences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See </a:t>
            </a:r>
            <a:r>
              <a:rPr lang="en-US" dirty="0">
                <a:hlinkClick r:id="rId2"/>
              </a:rPr>
              <a:t>https://www.portlandwritersmill.org/help-2/writers-mill-anthology-style-guide/</a:t>
            </a:r>
            <a:r>
              <a:rPr lang="en-US" dirty="0"/>
              <a:t> for more info, and develop your own style guide (though your publisher’s may be different).</a:t>
            </a:r>
          </a:p>
        </p:txBody>
      </p:sp>
    </p:spTree>
    <p:extLst>
      <p:ext uri="{BB962C8B-B14F-4D97-AF65-F5344CB8AC3E}">
        <p14:creationId xmlns:p14="http://schemas.microsoft.com/office/powerpoint/2010/main" val="28501409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06FD0-5C8C-4013-CC13-85EA1421E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practice </a:t>
            </a:r>
            <a:r>
              <a:rPr lang="en-US" dirty="0">
                <a:solidFill>
                  <a:srgbClr val="92D050"/>
                </a:solidFill>
              </a:rPr>
              <a:t>invisible</a:t>
            </a:r>
            <a:r>
              <a:rPr lang="en-US" dirty="0"/>
              <a:t> editing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C2510-FE2B-AB42-CAB7-F7115558E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Sign up to be an editor for our anthology!</a:t>
            </a:r>
          </a:p>
          <a:p>
            <a:r>
              <a:rPr lang="en-US" dirty="0"/>
              <a:t>Your job is to polish each piece of writing to most perfectly represent the author’s intent, whether the author is a stranger, a friend, or </a:t>
            </a:r>
            <a:r>
              <a:rPr lang="en-US" dirty="0">
                <a:solidFill>
                  <a:srgbClr val="FF0000"/>
                </a:solidFill>
              </a:rPr>
              <a:t>YOU OF YESTERDAY</a:t>
            </a:r>
            <a:r>
              <a:rPr lang="en-US" dirty="0"/>
              <a:t>. Your (</a:t>
            </a:r>
            <a:r>
              <a:rPr lang="en-US" dirty="0">
                <a:solidFill>
                  <a:srgbClr val="00B050"/>
                </a:solidFill>
              </a:rPr>
              <a:t>YOU OF TODAY</a:t>
            </a:r>
            <a:r>
              <a:rPr lang="en-US" dirty="0"/>
              <a:t>’s) opinion, your style, your preferences are just as irrelevant as they would be when someone’s paying you to edit. </a:t>
            </a:r>
            <a:r>
              <a:rPr lang="en-US" dirty="0">
                <a:solidFill>
                  <a:srgbClr val="FF0000"/>
                </a:solidFill>
              </a:rPr>
              <a:t>YOU ARE NOT THE AUTHOR</a:t>
            </a:r>
            <a:r>
              <a:rPr lang="en-US" dirty="0"/>
              <a:t>!</a:t>
            </a:r>
          </a:p>
          <a:p>
            <a:r>
              <a:rPr lang="en-US" dirty="0">
                <a:solidFill>
                  <a:srgbClr val="00B050"/>
                </a:solidFill>
              </a:rPr>
              <a:t>THE EDITOR </a:t>
            </a:r>
            <a:r>
              <a:rPr lang="en-US" dirty="0"/>
              <a:t>(at this stage) is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(supposed to be) </a:t>
            </a:r>
            <a:r>
              <a:rPr lang="en-US" dirty="0">
                <a:solidFill>
                  <a:srgbClr val="00B050"/>
                </a:solidFill>
              </a:rPr>
              <a:t>invisible.</a:t>
            </a:r>
          </a:p>
        </p:txBody>
      </p:sp>
    </p:spTree>
    <p:extLst>
      <p:ext uri="{BB962C8B-B14F-4D97-AF65-F5344CB8AC3E}">
        <p14:creationId xmlns:p14="http://schemas.microsoft.com/office/powerpoint/2010/main" val="38995736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5EFA61-F0F8-4F4A-B750-81EE924F1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344" y="0"/>
            <a:ext cx="7534655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476A0E-DA45-873D-0526-32944A608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0811" y="317500"/>
            <a:ext cx="5927576" cy="1701800"/>
          </a:xfrm>
        </p:spPr>
        <p:txBody>
          <a:bodyPr>
            <a:normAutofit/>
          </a:bodyPr>
          <a:lstStyle/>
          <a:p>
            <a:r>
              <a:rPr lang="en-US" sz="5600" dirty="0"/>
              <a:t>EXAMPLES OF INVISIBLE EDITING</a:t>
            </a:r>
          </a:p>
        </p:txBody>
      </p:sp>
      <p:pic>
        <p:nvPicPr>
          <p:cNvPr id="5" name="Picture 4" descr="A closeup photo of an open book">
            <a:extLst>
              <a:ext uri="{FF2B5EF4-FFF2-40B4-BE49-F238E27FC236}">
                <a16:creationId xmlns:a16="http://schemas.microsoft.com/office/drawing/2014/main" id="{55AE2F3F-D666-CEC7-4BD5-B651AA50B4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88" r="27120" b="-1"/>
          <a:stretch/>
        </p:blipFill>
        <p:spPr>
          <a:xfrm>
            <a:off x="20" y="10"/>
            <a:ext cx="4657324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D6956-7C95-D3B1-7BAC-E58BB4948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810" y="2415396"/>
            <a:ext cx="5927577" cy="4252823"/>
          </a:xfrm>
        </p:spPr>
        <p:txBody>
          <a:bodyPr anchor="t">
            <a:normAutofit/>
          </a:bodyPr>
          <a:lstStyle/>
          <a:p>
            <a:pPr>
              <a:lnSpc>
                <a:spcPct val="91000"/>
              </a:lnSpc>
            </a:pPr>
            <a:r>
              <a:rPr lang="en-US" sz="2400" dirty="0"/>
              <a:t>We’re expecting four different types of content for our anthology, and you probably write (and therefore self-edit) in one or more of these styles:</a:t>
            </a:r>
          </a:p>
          <a:p>
            <a:pPr marL="1051560" lvl="3" indent="-457200">
              <a:lnSpc>
                <a:spcPct val="91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B050"/>
                </a:solidFill>
              </a:rPr>
              <a:t>Poetry</a:t>
            </a:r>
          </a:p>
          <a:p>
            <a:pPr marL="1051560" lvl="3" indent="-457200">
              <a:lnSpc>
                <a:spcPct val="91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000"/>
                </a:solidFill>
              </a:rPr>
              <a:t>Essay</a:t>
            </a:r>
          </a:p>
          <a:p>
            <a:pPr marL="1051560" lvl="3" indent="-457200">
              <a:lnSpc>
                <a:spcPct val="91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B0F0"/>
                </a:solidFill>
              </a:rPr>
              <a:t>Chapter</a:t>
            </a:r>
            <a:r>
              <a:rPr lang="en-US" sz="2800" dirty="0"/>
              <a:t> from a longer work</a:t>
            </a:r>
          </a:p>
          <a:p>
            <a:pPr marL="1051560" lvl="3" indent="-457200">
              <a:lnSpc>
                <a:spcPct val="91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Short story</a:t>
            </a:r>
          </a:p>
        </p:txBody>
      </p:sp>
      <p:pic>
        <p:nvPicPr>
          <p:cNvPr id="6" name="Graphic 5" descr="Hourglass Full with solid fill">
            <a:extLst>
              <a:ext uri="{FF2B5EF4-FFF2-40B4-BE49-F238E27FC236}">
                <a16:creationId xmlns:a16="http://schemas.microsoft.com/office/drawing/2014/main" id="{B834C4B2-E54E-4989-EA43-6F2ACE6C24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99287" y="3913184"/>
            <a:ext cx="641263" cy="641263"/>
          </a:xfrm>
          <a:prstGeom prst="rect">
            <a:avLst/>
          </a:prstGeom>
        </p:spPr>
      </p:pic>
      <p:pic>
        <p:nvPicPr>
          <p:cNvPr id="8" name="Graphic 7" descr="Abacus with solid fill">
            <a:extLst>
              <a:ext uri="{FF2B5EF4-FFF2-40B4-BE49-F238E27FC236}">
                <a16:creationId xmlns:a16="http://schemas.microsoft.com/office/drawing/2014/main" id="{190606DD-766A-C6E4-8A40-9377350BF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97764" y="4538348"/>
            <a:ext cx="641263" cy="641263"/>
          </a:xfrm>
          <a:prstGeom prst="rect">
            <a:avLst/>
          </a:prstGeom>
        </p:spPr>
      </p:pic>
      <p:pic>
        <p:nvPicPr>
          <p:cNvPr id="12" name="Graphic 11" descr="Open book with solid fill">
            <a:extLst>
              <a:ext uri="{FF2B5EF4-FFF2-40B4-BE49-F238E27FC236}">
                <a16:creationId xmlns:a16="http://schemas.microsoft.com/office/drawing/2014/main" id="{65788887-5CFA-6A11-8C03-1C2CAE3AD5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97764" y="5151650"/>
            <a:ext cx="641263" cy="641263"/>
          </a:xfrm>
          <a:prstGeom prst="rect">
            <a:avLst/>
          </a:prstGeom>
        </p:spPr>
      </p:pic>
      <p:pic>
        <p:nvPicPr>
          <p:cNvPr id="14" name="Graphic 13" descr="Document with solid fill">
            <a:extLst>
              <a:ext uri="{FF2B5EF4-FFF2-40B4-BE49-F238E27FC236}">
                <a16:creationId xmlns:a16="http://schemas.microsoft.com/office/drawing/2014/main" id="{DD72AB03-087C-4DDC-41E7-330A0E1DBF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82845" y="5680806"/>
            <a:ext cx="725409" cy="72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511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00733-2A75-470A-71C3-4AF105028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poetry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E7921-64C8-4D62-EF4D-9AB36A949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There are lots of different styles of poetry: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All lines start with capital letter, or no capital letters anywhere in the poem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All lines combine into complete sentences, or lots of partial sentences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All lines rhyme at the end, or loose (maybe no) rhyming scheme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All lines fit a standard rhythm, or loose (maybe no) rhythm used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All stanzas of equal length, or random (maybe no) stanzas …</a:t>
            </a:r>
          </a:p>
        </p:txBody>
      </p:sp>
    </p:spTree>
    <p:extLst>
      <p:ext uri="{BB962C8B-B14F-4D97-AF65-F5344CB8AC3E}">
        <p14:creationId xmlns:p14="http://schemas.microsoft.com/office/powerpoint/2010/main" val="4247192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FD617-2E90-62F5-7418-1D3B020F4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92D050"/>
                </a:solidFill>
              </a:rPr>
              <a:t>Invisible editing for poems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D8A3F-C7E0-AB27-CE12-219C476D0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rgbClr val="FF0000"/>
                </a:solidFill>
              </a:rPr>
              <a:t>Do not change </a:t>
            </a:r>
            <a:r>
              <a:rPr lang="en-US" dirty="0"/>
              <a:t>the author’s style (even when the author is yesterday’s version of you)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If something is confusing, make a comment to the author.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If a rhyme is awkward, make a suggestion.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If the rhythm slips in one line, make a suggestion.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If a rhyme only works in American... (see next slide).</a:t>
            </a:r>
          </a:p>
          <a:p>
            <a:r>
              <a:rPr lang="en-US" dirty="0"/>
              <a:t>You make suggestions. The author is free to accept or reject your ideas.</a:t>
            </a:r>
          </a:p>
        </p:txBody>
      </p:sp>
    </p:spTree>
    <p:extLst>
      <p:ext uri="{BB962C8B-B14F-4D97-AF65-F5344CB8AC3E}">
        <p14:creationId xmlns:p14="http://schemas.microsoft.com/office/powerpoint/2010/main" val="17172587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C8939-494B-7BCC-CD7D-810AF415C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92D050"/>
                </a:solidFill>
              </a:rPr>
              <a:t>An English/American POEM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5259D-551F-6EB0-7766-4AE0D13BE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dirty="0"/>
              <a:t>His farm is neat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dirty="0"/>
              <a:t>His fruit is sweet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dirty="0"/>
              <a:t>He grows tomatoes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Carrots and potatoes   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i="1" dirty="0">
                <a:solidFill>
                  <a:srgbClr val="FF0000"/>
                </a:solidFill>
              </a:rPr>
              <a:t>Ask the author</a:t>
            </a:r>
            <a:r>
              <a:rPr lang="en-US" i="1" dirty="0">
                <a:solidFill>
                  <a:srgbClr val="00B050"/>
                </a:solidFill>
              </a:rPr>
              <a:t>, would you consider	</a:t>
            </a:r>
            <a:r>
              <a:rPr lang="en-US" dirty="0"/>
              <a:t>He grows potatoes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dirty="0"/>
              <a:t>						Carrots and tomatoes</a:t>
            </a:r>
            <a:r>
              <a:rPr lang="en-US" i="1" dirty="0"/>
              <a:t>?</a:t>
            </a:r>
          </a:p>
          <a:p>
            <a:r>
              <a:rPr lang="en-US" i="1" dirty="0">
                <a:solidFill>
                  <a:srgbClr val="00B050"/>
                </a:solidFill>
              </a:rPr>
              <a:t>to clarify the rhyme for English readers. </a:t>
            </a:r>
            <a:r>
              <a:rPr lang="en-US" dirty="0">
                <a:solidFill>
                  <a:srgbClr val="FF0000"/>
                </a:solidFill>
              </a:rPr>
              <a:t>The author is free to say no.</a:t>
            </a:r>
          </a:p>
        </p:txBody>
      </p:sp>
    </p:spTree>
    <p:extLst>
      <p:ext uri="{BB962C8B-B14F-4D97-AF65-F5344CB8AC3E}">
        <p14:creationId xmlns:p14="http://schemas.microsoft.com/office/powerpoint/2010/main" val="1425522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E9AA5-AFEB-8EBD-C63F-778B47D17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ESSAYS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AD485-161D-849A-CEEF-8D08E3CF5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all write essays differently too: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Intro paragraph, followed by 2 or 3 content paragraphs, followed by conclusion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New topic for each paragraph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Stream of consciousness, story-style essay with lots of well-spaced dialog …</a:t>
            </a:r>
          </a:p>
        </p:txBody>
      </p:sp>
    </p:spTree>
    <p:extLst>
      <p:ext uri="{BB962C8B-B14F-4D97-AF65-F5344CB8AC3E}">
        <p14:creationId xmlns:p14="http://schemas.microsoft.com/office/powerpoint/2010/main" val="42196695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D46A8-C3C1-1231-3B14-6EBF5205A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Invisible editing for essays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B4598-32C7-B137-CEBD-01271B7DF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Again, </a:t>
            </a:r>
            <a:r>
              <a:rPr lang="en-US" dirty="0">
                <a:solidFill>
                  <a:srgbClr val="FF0000"/>
                </a:solidFill>
              </a:rPr>
              <a:t>don’t change the author’s style</a:t>
            </a:r>
            <a:r>
              <a:rPr lang="en-US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If paragraphs are split by topic, and one paragraph contains a section of dialog, don’t try to split out the dialog into new paragraphs, even if you do “know” that’s the “rule”. </a:t>
            </a:r>
            <a:br>
              <a:rPr lang="en-US" dirty="0"/>
            </a:br>
            <a:r>
              <a:rPr lang="en-US" dirty="0"/>
              <a:t>(But do suggest adding dialog tags if it’s not clear who’s speaking, for example.)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If the spelling is consistently British, don’t change it to American.</a:t>
            </a:r>
          </a:p>
        </p:txBody>
      </p:sp>
    </p:spTree>
    <p:extLst>
      <p:ext uri="{BB962C8B-B14F-4D97-AF65-F5344CB8AC3E}">
        <p14:creationId xmlns:p14="http://schemas.microsoft.com/office/powerpoint/2010/main" val="7274596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A6FA1-88EE-64B7-2D56-1BEDC3980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A dialog/paragraph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8243A-6D56-AA36-EF08-0A8E5E5A8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587752"/>
            <a:ext cx="10268712" cy="395243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When I was in high school the students argued incessantly. “Are you an Indian?” “No I’m not.” “Well, are you Mexican then?” “Korean,” “French.”</a:t>
            </a:r>
          </a:p>
          <a:p>
            <a:r>
              <a:rPr lang="en-US" i="1" dirty="0">
                <a:solidFill>
                  <a:srgbClr val="FF0000"/>
                </a:solidFill>
              </a:rPr>
              <a:t>Ask the author</a:t>
            </a:r>
            <a:r>
              <a:rPr lang="en-US" i="1" dirty="0">
                <a:solidFill>
                  <a:srgbClr val="00B050"/>
                </a:solidFill>
              </a:rPr>
              <a:t>, should Korean and French have question marks after them? Or is the narrator saying she is French? Offer choices:</a:t>
            </a:r>
          </a:p>
          <a:p>
            <a:r>
              <a:rPr lang="en-US" dirty="0"/>
              <a:t>“Korean?” Then I would tell them, “French.” </a:t>
            </a:r>
            <a:r>
              <a:rPr lang="en-US" i="1" dirty="0">
                <a:solidFill>
                  <a:srgbClr val="00B050"/>
                </a:solidFill>
              </a:rPr>
              <a:t>or</a:t>
            </a:r>
            <a:br>
              <a:rPr lang="en-US" i="1" dirty="0">
                <a:solidFill>
                  <a:srgbClr val="FF0000"/>
                </a:solidFill>
              </a:rPr>
            </a:br>
            <a:r>
              <a:rPr lang="en-US" dirty="0"/>
              <a:t>“Korean?” “French?”</a:t>
            </a:r>
          </a:p>
          <a:p>
            <a:r>
              <a:rPr lang="en-US" i="1" dirty="0">
                <a:solidFill>
                  <a:srgbClr val="FF0000"/>
                </a:solidFill>
              </a:rPr>
              <a:t>The author might make some different change, </a:t>
            </a:r>
            <a:br>
              <a:rPr lang="en-US" i="1" dirty="0">
                <a:solidFill>
                  <a:srgbClr val="FF0000"/>
                </a:solidFill>
              </a:rPr>
            </a:br>
            <a:r>
              <a:rPr lang="en-US" i="1" dirty="0">
                <a:solidFill>
                  <a:srgbClr val="00B050"/>
                </a:solidFill>
              </a:rPr>
              <a:t>but it needs something, so you </a:t>
            </a:r>
            <a:r>
              <a:rPr lang="en-US" i="1" dirty="0">
                <a:solidFill>
                  <a:srgbClr val="FF0000"/>
                </a:solidFill>
              </a:rPr>
              <a:t>can</a:t>
            </a:r>
            <a:r>
              <a:rPr lang="en-US" i="1" dirty="0">
                <a:solidFill>
                  <a:srgbClr val="00B050"/>
                </a:solidFill>
              </a:rPr>
              <a:t> insist on some change.</a:t>
            </a:r>
          </a:p>
        </p:txBody>
      </p:sp>
    </p:spTree>
    <p:extLst>
      <p:ext uri="{BB962C8B-B14F-4D97-AF65-F5344CB8AC3E}">
        <p14:creationId xmlns:p14="http://schemas.microsoft.com/office/powerpoint/2010/main" val="457974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47870-59C3-9540-74CA-652B06EAD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chapters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1422E-950A-397D-07CC-299097B2B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the chapter opens with a paragraph referring to the previous chapter (and maybe characters who won’t appear in this chapter), you might ask the author to leave out that paragraph and maybe include a summary in a note at the start of the “story” instead.</a:t>
            </a:r>
          </a:p>
          <a:p>
            <a:r>
              <a:rPr lang="en-US" dirty="0"/>
              <a:t>If the chapter ends with a paragraph leading in to the next chapter (and maybe not relevant to the events of this chapter) you might ask something similar, for the benefit of readers.</a:t>
            </a:r>
          </a:p>
        </p:txBody>
      </p:sp>
    </p:spTree>
    <p:extLst>
      <p:ext uri="{BB962C8B-B14F-4D97-AF65-F5344CB8AC3E}">
        <p14:creationId xmlns:p14="http://schemas.microsoft.com/office/powerpoint/2010/main" val="3566881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EB5B9-25DC-F359-4C46-8CDC9B9A3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 Chapter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618FD-D012-9111-A7C3-294186A82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587752"/>
            <a:ext cx="10268712" cy="395243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After all the excitement of the contest, the announcements, the riot, and the imprisonment of Joe, David, and Griselda, Michael and Elizabeth set off for home alone.</a:t>
            </a:r>
          </a:p>
          <a:p>
            <a:r>
              <a:rPr lang="en-US" dirty="0"/>
              <a:t>The next day, Michael went to work as usual, leaving Elizabeth asleep in their four-poster bed…</a:t>
            </a:r>
          </a:p>
          <a:p>
            <a:pPr>
              <a:spcAft>
                <a:spcPts val="1200"/>
              </a:spcAft>
            </a:pPr>
            <a:r>
              <a:rPr lang="en-US" i="1" dirty="0">
                <a:solidFill>
                  <a:srgbClr val="00B050"/>
                </a:solidFill>
              </a:rPr>
              <a:t>If Joe, David, and Griselda are never mentioned in this chapter, maybe suggest the chapter start at </a:t>
            </a:r>
            <a:r>
              <a:rPr lang="en-US" dirty="0"/>
              <a:t>The next day</a:t>
            </a:r>
            <a:r>
              <a:rPr lang="en-US" i="1" dirty="0">
                <a:solidFill>
                  <a:srgbClr val="00B050"/>
                </a:solidFill>
              </a:rPr>
              <a:t> and have a note below the title saying </a:t>
            </a:r>
          </a:p>
          <a:p>
            <a:pPr>
              <a:spcAft>
                <a:spcPts val="1200"/>
              </a:spcAft>
            </a:pPr>
            <a:r>
              <a:rPr lang="en-US" dirty="0"/>
              <a:t>In the previous chapter some friends of Michael and Elizabeth were arrested and imprisoned. This chapter starts the following day</a:t>
            </a:r>
            <a:r>
              <a:rPr lang="en-US" i="1" dirty="0">
                <a:solidFill>
                  <a:srgbClr val="00B050"/>
                </a:solidFill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en-US" i="1" dirty="0">
                <a:solidFill>
                  <a:srgbClr val="FF0000"/>
                </a:solidFill>
              </a:rPr>
              <a:t>The author might make a different change, but</a:t>
            </a:r>
            <a:br>
              <a:rPr lang="en-US" i="1" dirty="0">
                <a:solidFill>
                  <a:srgbClr val="00B050"/>
                </a:solidFill>
              </a:rPr>
            </a:br>
            <a:r>
              <a:rPr lang="en-US" i="1" dirty="0">
                <a:solidFill>
                  <a:srgbClr val="00B050"/>
                </a:solidFill>
              </a:rPr>
              <a:t>some change is needed, for ease of reading, so you </a:t>
            </a:r>
            <a:r>
              <a:rPr lang="en-US" i="1" dirty="0">
                <a:solidFill>
                  <a:srgbClr val="FF0000"/>
                </a:solidFill>
              </a:rPr>
              <a:t>can</a:t>
            </a:r>
            <a:r>
              <a:rPr lang="en-US" i="1" dirty="0">
                <a:solidFill>
                  <a:srgbClr val="00B050"/>
                </a:solidFill>
              </a:rPr>
              <a:t> insist on something.</a:t>
            </a:r>
          </a:p>
        </p:txBody>
      </p:sp>
    </p:spTree>
    <p:extLst>
      <p:ext uri="{BB962C8B-B14F-4D97-AF65-F5344CB8AC3E}">
        <p14:creationId xmlns:p14="http://schemas.microsoft.com/office/powerpoint/2010/main" val="2142997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E8A36-53A8-FC57-8926-8952286D2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short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079E8-5D79-AD2B-6241-24EAE5DC1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If the author never uses quotation marks, that’s fine. But if they use single instead of double quotes, change them to match American usage (</a:t>
            </a:r>
            <a:r>
              <a:rPr lang="en-US" i="1" dirty="0"/>
              <a:t>because they’re visible to readers</a:t>
            </a:r>
            <a:r>
              <a:rPr lang="en-US" dirty="0"/>
              <a:t>).</a:t>
            </a:r>
          </a:p>
          <a:p>
            <a:r>
              <a:rPr lang="en-US" dirty="0"/>
              <a:t>If the author doesn’t use Oxford commas, don’t insert them (</a:t>
            </a:r>
            <a:r>
              <a:rPr lang="en-US" i="1" dirty="0"/>
              <a:t>they’re not very visible</a:t>
            </a:r>
            <a:r>
              <a:rPr lang="en-US" dirty="0"/>
              <a:t>), but do make sure the use of commas is consistent. Suggest inserting commas where the reading is awkward or unclear.</a:t>
            </a:r>
          </a:p>
          <a:p>
            <a:r>
              <a:rPr lang="en-US" dirty="0"/>
              <a:t>If the author uses incomplete or run-on sentences, let them stand unless they’re hard to read, in which case you might make suggestions (but don’t make changes – let the author choose how to change it).</a:t>
            </a:r>
          </a:p>
        </p:txBody>
      </p:sp>
    </p:spTree>
    <p:extLst>
      <p:ext uri="{BB962C8B-B14F-4D97-AF65-F5344CB8AC3E}">
        <p14:creationId xmlns:p14="http://schemas.microsoft.com/office/powerpoint/2010/main" val="22297087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6D659-AE40-B3A7-4763-55A48D61F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Short story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84504-2220-8A70-888C-688255C56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587752"/>
            <a:ext cx="10268712" cy="3952434"/>
          </a:xfrm>
        </p:spPr>
        <p:txBody>
          <a:bodyPr>
            <a:normAutofit fontScale="92500" lnSpcReduction="20000"/>
          </a:bodyPr>
          <a:lstStyle/>
          <a:p>
            <a:pPr marL="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/>
              <a:t>“Hello,” he said.</a:t>
            </a: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/>
              <a:t>“Hi,” she said.</a:t>
            </a: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/>
              <a:t>“What are you doing?” he said.</a:t>
            </a: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/>
              <a:t>“I’m trying to read,” she said…</a:t>
            </a:r>
          </a:p>
          <a:p>
            <a:r>
              <a:rPr lang="en-US" sz="2200" i="1" dirty="0">
                <a:solidFill>
                  <a:srgbClr val="00B050"/>
                </a:solidFill>
              </a:rPr>
              <a:t>Maybe suggest another word instead of </a:t>
            </a:r>
            <a:r>
              <a:rPr lang="en-US" sz="2200" dirty="0"/>
              <a:t>said</a:t>
            </a:r>
            <a:r>
              <a:rPr lang="en-US" sz="2200" i="1" dirty="0">
                <a:solidFill>
                  <a:srgbClr val="00B050"/>
                </a:solidFill>
              </a:rPr>
              <a:t>, or suggest leaving out some of the </a:t>
            </a:r>
            <a:r>
              <a:rPr lang="en-US" sz="2200" dirty="0" err="1"/>
              <a:t>saids</a:t>
            </a:r>
            <a:r>
              <a:rPr lang="en-US" sz="2200" i="1" dirty="0">
                <a:solidFill>
                  <a:srgbClr val="00B050"/>
                </a:solidFill>
              </a:rPr>
              <a:t> or including an action… Might suggest: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“Hello,” he said.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“Hi.”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“What are you doing?”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“I’m trying to read.” She turned another page… 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200" i="1" dirty="0">
                <a:solidFill>
                  <a:srgbClr val="00B050"/>
                </a:solidFill>
              </a:rPr>
              <a:t>But the editor doesn’t make the changes, and the author doesn’t have to agree, unless it’s really hard to read.</a:t>
            </a:r>
          </a:p>
        </p:txBody>
      </p:sp>
    </p:spTree>
    <p:extLst>
      <p:ext uri="{BB962C8B-B14F-4D97-AF65-F5344CB8AC3E}">
        <p14:creationId xmlns:p14="http://schemas.microsoft.com/office/powerpoint/2010/main" val="86664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B266F-381A-D320-6D2E-6B5488EA1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Self-editing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F9CB9-F8F4-00D6-F25B-B97D3DDF5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 …</a:t>
            </a:r>
          </a:p>
          <a:p>
            <a:r>
              <a:rPr lang="en-US" dirty="0"/>
              <a:t>How do you </a:t>
            </a:r>
            <a:r>
              <a:rPr lang="en-US" dirty="0">
                <a:solidFill>
                  <a:srgbClr val="00B050"/>
                </a:solidFill>
              </a:rPr>
              <a:t>WRITE</a:t>
            </a:r>
            <a:r>
              <a:rPr lang="en-US" dirty="0"/>
              <a:t>, </a:t>
            </a:r>
            <a:r>
              <a:rPr lang="en-US" dirty="0">
                <a:solidFill>
                  <a:srgbClr val="FFC000"/>
                </a:solidFill>
              </a:rPr>
              <a:t>EDIT</a:t>
            </a:r>
            <a:r>
              <a:rPr lang="en-US" dirty="0"/>
              <a:t>, and </a:t>
            </a:r>
            <a:r>
              <a:rPr lang="en-US" dirty="0">
                <a:solidFill>
                  <a:srgbClr val="FF0000"/>
                </a:solidFill>
              </a:rPr>
              <a:t>STOP</a:t>
            </a:r>
          </a:p>
          <a:p>
            <a:r>
              <a:rPr lang="en-US" dirty="0"/>
              <a:t>(and most importantly, how do you </a:t>
            </a:r>
            <a:r>
              <a:rPr lang="en-US" dirty="0">
                <a:solidFill>
                  <a:srgbClr val="FF0000"/>
                </a:solidFill>
              </a:rPr>
              <a:t>STOP </a:t>
            </a:r>
            <a:r>
              <a:rPr lang="en-US" dirty="0"/>
              <a:t>editing)?</a:t>
            </a:r>
          </a:p>
          <a:p>
            <a:endParaRPr lang="en-US" dirty="0"/>
          </a:p>
        </p:txBody>
      </p:sp>
      <p:pic>
        <p:nvPicPr>
          <p:cNvPr id="9" name="Graphic 8" descr="Quill with solid fill">
            <a:extLst>
              <a:ext uri="{FF2B5EF4-FFF2-40B4-BE49-F238E27FC236}">
                <a16:creationId xmlns:a16="http://schemas.microsoft.com/office/drawing/2014/main" id="{0CC45635-BA44-1D36-3953-74D2FA14B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51891" y="4745182"/>
            <a:ext cx="914400" cy="914400"/>
          </a:xfrm>
          <a:prstGeom prst="rect">
            <a:avLst/>
          </a:prstGeom>
        </p:spPr>
      </p:pic>
      <p:pic>
        <p:nvPicPr>
          <p:cNvPr id="11" name="Graphic 10" descr="Pen with solid fill">
            <a:extLst>
              <a:ext uri="{FF2B5EF4-FFF2-40B4-BE49-F238E27FC236}">
                <a16:creationId xmlns:a16="http://schemas.microsoft.com/office/drawing/2014/main" id="{F047727F-355E-0C66-CAB6-C60F608A50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79091" y="4745182"/>
            <a:ext cx="914400" cy="914400"/>
          </a:xfrm>
          <a:prstGeom prst="rect">
            <a:avLst/>
          </a:prstGeom>
        </p:spPr>
      </p:pic>
      <p:pic>
        <p:nvPicPr>
          <p:cNvPr id="13" name="Graphic 12" descr="Typewriter with solid fill">
            <a:extLst>
              <a:ext uri="{FF2B5EF4-FFF2-40B4-BE49-F238E27FC236}">
                <a16:creationId xmlns:a16="http://schemas.microsoft.com/office/drawing/2014/main" id="{CDF04DBD-8BF4-1200-2815-417C7F92B5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37276" y="4745182"/>
            <a:ext cx="914400" cy="914400"/>
          </a:xfrm>
          <a:prstGeom prst="rect">
            <a:avLst/>
          </a:prstGeom>
        </p:spPr>
      </p:pic>
      <p:pic>
        <p:nvPicPr>
          <p:cNvPr id="15" name="Graphic 14" descr="Internet with solid fill">
            <a:extLst>
              <a:ext uri="{FF2B5EF4-FFF2-40B4-BE49-F238E27FC236}">
                <a16:creationId xmlns:a16="http://schemas.microsoft.com/office/drawing/2014/main" id="{8DBA5D22-DD7B-D419-6E37-5C9535CE4F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18654" y="4745182"/>
            <a:ext cx="914400" cy="914400"/>
          </a:xfrm>
          <a:prstGeom prst="rect">
            <a:avLst/>
          </a:prstGeom>
        </p:spPr>
      </p:pic>
      <p:pic>
        <p:nvPicPr>
          <p:cNvPr id="17" name="Graphic 16" descr="Storytelling with solid fill">
            <a:extLst>
              <a:ext uri="{FF2B5EF4-FFF2-40B4-BE49-F238E27FC236}">
                <a16:creationId xmlns:a16="http://schemas.microsoft.com/office/drawing/2014/main" id="{EB8F7356-D447-AAC3-425C-C530C2F6B92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373743" y="461587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7220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C1167-225E-2376-8779-560A0E7CD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Write</a:t>
            </a:r>
            <a:r>
              <a:rPr lang="en-US" dirty="0"/>
              <a:t>, edit, and stop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16C1F-E2D3-2523-111C-786D08303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0" y="2587752"/>
            <a:ext cx="8485632" cy="3593592"/>
          </a:xfrm>
        </p:spPr>
        <p:txBody>
          <a:bodyPr/>
          <a:lstStyle/>
          <a:p>
            <a:r>
              <a:rPr lang="en-US" dirty="0"/>
              <a:t>Write, in whatever way works for you.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Race to the finish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Climb the mountain and leave signposts to help with the rewrite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Backstitch – writing and editing as you go</a:t>
            </a:r>
          </a:p>
          <a:p>
            <a:r>
              <a:rPr lang="en-US" dirty="0"/>
              <a:t>Then wait – 3 days, 3 weeks, 3 months, 3 years…</a:t>
            </a:r>
          </a:p>
          <a:p>
            <a:endParaRPr lang="en-US" dirty="0"/>
          </a:p>
        </p:txBody>
      </p:sp>
      <p:pic>
        <p:nvPicPr>
          <p:cNvPr id="5" name="Graphic 4" descr="Run with solid fill">
            <a:extLst>
              <a:ext uri="{FF2B5EF4-FFF2-40B4-BE49-F238E27FC236}">
                <a16:creationId xmlns:a16="http://schemas.microsoft.com/office/drawing/2014/main" id="{868DB703-E20A-55F1-D51F-4AA383DA6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800" y="2666072"/>
            <a:ext cx="914400" cy="914400"/>
          </a:xfrm>
          <a:prstGeom prst="rect">
            <a:avLst/>
          </a:prstGeom>
        </p:spPr>
      </p:pic>
      <p:pic>
        <p:nvPicPr>
          <p:cNvPr id="7" name="Graphic 6" descr="Mountains with solid fill">
            <a:extLst>
              <a:ext uri="{FF2B5EF4-FFF2-40B4-BE49-F238E27FC236}">
                <a16:creationId xmlns:a16="http://schemas.microsoft.com/office/drawing/2014/main" id="{8BA883A8-BB7F-45E9-ACFB-AB119FDA6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3655292"/>
            <a:ext cx="914400" cy="914400"/>
          </a:xfrm>
          <a:prstGeom prst="rect">
            <a:avLst/>
          </a:prstGeom>
        </p:spPr>
      </p:pic>
      <p:pic>
        <p:nvPicPr>
          <p:cNvPr id="9" name="Graphic 8" descr="Signpost with solid fill">
            <a:extLst>
              <a:ext uri="{FF2B5EF4-FFF2-40B4-BE49-F238E27FC236}">
                <a16:creationId xmlns:a16="http://schemas.microsoft.com/office/drawing/2014/main" id="{27BDB1D3-AB38-0E4C-DD61-5903D76C22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76400" y="3655292"/>
            <a:ext cx="914400" cy="914400"/>
          </a:xfrm>
          <a:prstGeom prst="rect">
            <a:avLst/>
          </a:prstGeom>
        </p:spPr>
      </p:pic>
      <p:pic>
        <p:nvPicPr>
          <p:cNvPr id="11" name="Graphic 10" descr="Alterations &amp; Tailoring with solid fill">
            <a:extLst>
              <a:ext uri="{FF2B5EF4-FFF2-40B4-BE49-F238E27FC236}">
                <a16:creationId xmlns:a16="http://schemas.microsoft.com/office/drawing/2014/main" id="{F86CD999-CA21-7D64-EEF6-B5DAA8D89E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6800" y="461911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2143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965F-1489-4773-1960-8B7BBC20C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Write, </a:t>
            </a:r>
            <a:r>
              <a:rPr lang="en-US" dirty="0">
                <a:solidFill>
                  <a:srgbClr val="FFC000"/>
                </a:solidFill>
              </a:rPr>
              <a:t>Edit</a:t>
            </a:r>
            <a:r>
              <a:rPr lang="en-US" dirty="0"/>
              <a:t>, and Stop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F484F-9589-93AB-86E3-436B4D105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337758"/>
            <a:ext cx="10268712" cy="4347714"/>
          </a:xfrm>
        </p:spPr>
        <p:txBody>
          <a:bodyPr>
            <a:normAutofit fontScale="77500" lnSpcReduction="20000"/>
          </a:bodyPr>
          <a:lstStyle/>
          <a:p>
            <a:r>
              <a:rPr lang="en-US" sz="3800" dirty="0">
                <a:solidFill>
                  <a:srgbClr val="00B050"/>
                </a:solidFill>
              </a:rPr>
              <a:t>Start with INTRUSIVE EDITS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Read it like an </a:t>
            </a:r>
            <a:r>
              <a:rPr lang="en-US" sz="3200" dirty="0" err="1"/>
              <a:t>ebook</a:t>
            </a:r>
            <a:r>
              <a:rPr lang="en-US" sz="3200" dirty="0"/>
              <a:t> (or a print book – print it out). Whenever the “author” (</a:t>
            </a:r>
            <a:r>
              <a:rPr lang="en-US" sz="3200" dirty="0">
                <a:solidFill>
                  <a:srgbClr val="FF0000"/>
                </a:solidFill>
              </a:rPr>
              <a:t>YOU OF YESTERDAY</a:t>
            </a:r>
            <a:r>
              <a:rPr lang="en-US" sz="3200" dirty="0"/>
              <a:t>) drives you (</a:t>
            </a:r>
            <a:r>
              <a:rPr lang="en-US" sz="3200" dirty="0">
                <a:solidFill>
                  <a:srgbClr val="00B050"/>
                </a:solidFill>
              </a:rPr>
              <a:t>YOU OF TODAY</a:t>
            </a:r>
            <a:r>
              <a:rPr lang="en-US" sz="3200" dirty="0"/>
              <a:t>) crazy, make notes to advise the author on changes, then read the notes and (collaborate with yourself to) make the changes you want.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Then wait, and reread it like a book. Repeat till the author (who is, again, </a:t>
            </a:r>
            <a:r>
              <a:rPr lang="en-US" sz="3200" dirty="0">
                <a:solidFill>
                  <a:srgbClr val="FF0000"/>
                </a:solidFill>
              </a:rPr>
              <a:t>not </a:t>
            </a:r>
            <a:r>
              <a:rPr lang="en-US" sz="3200" dirty="0">
                <a:solidFill>
                  <a:srgbClr val="00B050"/>
                </a:solidFill>
              </a:rPr>
              <a:t>YOU OF TODAY</a:t>
            </a:r>
            <a:r>
              <a:rPr lang="en-US" sz="3200" dirty="0"/>
              <a:t>) doesn’t drive you absolutely crazy. Then…</a:t>
            </a:r>
          </a:p>
          <a:p>
            <a:r>
              <a:rPr lang="en-US" sz="3800" dirty="0">
                <a:solidFill>
                  <a:srgbClr val="00B050"/>
                </a:solidFill>
              </a:rPr>
              <a:t>INVISIBLE EDITS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This time you’re just reading to polish the author’s work – no big changes allowed - after which…</a:t>
            </a:r>
          </a:p>
        </p:txBody>
      </p:sp>
    </p:spTree>
    <p:extLst>
      <p:ext uri="{BB962C8B-B14F-4D97-AF65-F5344CB8AC3E}">
        <p14:creationId xmlns:p14="http://schemas.microsoft.com/office/powerpoint/2010/main" val="36071348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965F-1489-4773-1960-8B7BBC20C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Write, Edit, and </a:t>
            </a:r>
            <a:r>
              <a:rPr lang="en-US" dirty="0">
                <a:solidFill>
                  <a:srgbClr val="FF0000"/>
                </a:solidFill>
              </a:rPr>
              <a:t>Stop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F484F-9589-93AB-86E3-436B4D105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337758"/>
            <a:ext cx="10268712" cy="3843586"/>
          </a:xfrm>
        </p:spPr>
        <p:txBody>
          <a:bodyPr>
            <a:normAutofit fontScale="92500" lnSpcReduction="10000"/>
          </a:bodyPr>
          <a:lstStyle/>
          <a:p>
            <a:r>
              <a:rPr lang="en-US" sz="3800" b="1" dirty="0">
                <a:solidFill>
                  <a:srgbClr val="FF0000"/>
                </a:solidFill>
              </a:rPr>
              <a:t>STOP !</a:t>
            </a:r>
          </a:p>
          <a:p>
            <a:r>
              <a:rPr lang="en-US" sz="3800" b="1" dirty="0">
                <a:solidFill>
                  <a:srgbClr val="FF0000"/>
                </a:solidFill>
              </a:rPr>
              <a:t>It’s written.</a:t>
            </a:r>
          </a:p>
          <a:p>
            <a:r>
              <a:rPr lang="en-US" sz="3800" b="1" dirty="0">
                <a:solidFill>
                  <a:srgbClr val="FF0000"/>
                </a:solidFill>
              </a:rPr>
              <a:t>It’s edited.</a:t>
            </a:r>
          </a:p>
          <a:p>
            <a:r>
              <a:rPr lang="en-US" sz="3800" b="1" dirty="0">
                <a:solidFill>
                  <a:srgbClr val="FF0000"/>
                </a:solidFill>
              </a:rPr>
              <a:t>It’s done!</a:t>
            </a:r>
          </a:p>
          <a:p>
            <a:r>
              <a:rPr lang="en-US" sz="3800" b="1" dirty="0"/>
              <a:t>It’s a book by </a:t>
            </a:r>
            <a:r>
              <a:rPr lang="en-US" sz="3800" b="1" dirty="0">
                <a:solidFill>
                  <a:srgbClr val="FF0000"/>
                </a:solidFill>
              </a:rPr>
              <a:t>YOU OF YESTERDAY</a:t>
            </a:r>
            <a:br>
              <a:rPr lang="en-US" sz="3800" b="1" dirty="0">
                <a:solidFill>
                  <a:srgbClr val="FF0000"/>
                </a:solidFill>
              </a:rPr>
            </a:br>
            <a:r>
              <a:rPr lang="en-US" sz="3800" b="1" dirty="0"/>
              <a:t>edited by </a:t>
            </a:r>
            <a:r>
              <a:rPr lang="en-US" sz="3800" b="1" dirty="0">
                <a:solidFill>
                  <a:srgbClr val="00B050"/>
                </a:solidFill>
              </a:rPr>
              <a:t>YOU OF TODAY.</a:t>
            </a:r>
          </a:p>
        </p:txBody>
      </p:sp>
    </p:spTree>
    <p:extLst>
      <p:ext uri="{BB962C8B-B14F-4D97-AF65-F5344CB8AC3E}">
        <p14:creationId xmlns:p14="http://schemas.microsoft.com/office/powerpoint/2010/main" val="40679401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C5A7F-2B56-C0ED-326D-99A2C6B41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now we’re 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3B749-DEF6-5179-0565-A45980656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At this point Sheila asked for volunteers to help edit the anthology. Please consider volunteering, and practicing your invisible </a:t>
            </a:r>
            <a:r>
              <a:rPr lang="en-US" sz="4000"/>
              <a:t>editing skills!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66464318"/>
      </p:ext>
    </p:extLst>
  </p:cSld>
  <p:clrMapOvr>
    <a:masterClrMapping/>
  </p:clrMapOvr>
</p:sld>
</file>

<file path=ppt/theme/theme1.xml><?xml version="1.0" encoding="utf-8"?>
<a:theme xmlns:a="http://schemas.openxmlformats.org/drawingml/2006/main" name="JuxtaposeVTI">
  <a:themeElements>
    <a:clrScheme name="AnalogousFromLightSeedRightStep">
      <a:dk1>
        <a:srgbClr val="000000"/>
      </a:dk1>
      <a:lt1>
        <a:srgbClr val="FFFFFF"/>
      </a:lt1>
      <a:dk2>
        <a:srgbClr val="413024"/>
      </a:dk2>
      <a:lt2>
        <a:srgbClr val="E8E3E2"/>
      </a:lt2>
      <a:accent1>
        <a:srgbClr val="7BA9B4"/>
      </a:accent1>
      <a:accent2>
        <a:srgbClr val="7F96BA"/>
      </a:accent2>
      <a:accent3>
        <a:srgbClr val="9796C6"/>
      </a:accent3>
      <a:accent4>
        <a:srgbClr val="997FBA"/>
      </a:accent4>
      <a:accent5>
        <a:srgbClr val="BE94C5"/>
      </a:accent5>
      <a:accent6>
        <a:srgbClr val="BA7FAA"/>
      </a:accent6>
      <a:hlink>
        <a:srgbClr val="AD7467"/>
      </a:hlink>
      <a:folHlink>
        <a:srgbClr val="7F7F7F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1168</TotalTime>
  <Words>2741</Words>
  <Application>Microsoft Office PowerPoint</Application>
  <PresentationFormat>Widescreen</PresentationFormat>
  <Paragraphs>211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Franklin Gothic Demi Cond</vt:lpstr>
      <vt:lpstr>Franklin Gothic Medium</vt:lpstr>
      <vt:lpstr>Wingdings</vt:lpstr>
      <vt:lpstr>JuxtaposeVTI</vt:lpstr>
      <vt:lpstr>Write  edit Stop</vt:lpstr>
      <vt:lpstr>Why should you listen to me?</vt:lpstr>
      <vt:lpstr>Write, Edit, and Stop</vt:lpstr>
      <vt:lpstr>Write, Edit, and Stop</vt:lpstr>
      <vt:lpstr>Write, Edit, and Stop</vt:lpstr>
      <vt:lpstr>Write, Edit, and Stop</vt:lpstr>
      <vt:lpstr>Two ways to edit</vt:lpstr>
      <vt:lpstr>Illustration</vt:lpstr>
      <vt:lpstr>were the Teachers Intrusive or invisible?</vt:lpstr>
      <vt:lpstr>When are EDITORS  INTRUSIVE OR INVISIBLE?</vt:lpstr>
      <vt:lpstr>Intrusive and invisible editing for your book</vt:lpstr>
      <vt:lpstr>EXAMPLES OF  INTRUSIVE Editing</vt:lpstr>
      <vt:lpstr>EXAMPLES OF  INTRUSIVE Editing</vt:lpstr>
      <vt:lpstr>EXAMPLES OF  INTRUSIVE Editing</vt:lpstr>
      <vt:lpstr>Examples of invisible editing</vt:lpstr>
      <vt:lpstr>Boundaries</vt:lpstr>
      <vt:lpstr>Boundaries (continued)</vt:lpstr>
      <vt:lpstr>A quick note about our website</vt:lpstr>
      <vt:lpstr>content</vt:lpstr>
      <vt:lpstr>How to practice invisible editing</vt:lpstr>
      <vt:lpstr>EXAMPLES OF INVISIBLE EDITING</vt:lpstr>
      <vt:lpstr>poetry</vt:lpstr>
      <vt:lpstr>Invisible editing for poems</vt:lpstr>
      <vt:lpstr>An English/American POEM</vt:lpstr>
      <vt:lpstr>ESSAYS</vt:lpstr>
      <vt:lpstr>Invisible editing for essays</vt:lpstr>
      <vt:lpstr>A dialog/paragraph example</vt:lpstr>
      <vt:lpstr>chapters</vt:lpstr>
      <vt:lpstr>A Chapter example</vt:lpstr>
      <vt:lpstr>short stories</vt:lpstr>
      <vt:lpstr>Short story example</vt:lpstr>
      <vt:lpstr>Self-editing</vt:lpstr>
      <vt:lpstr>Write, edit, and stop</vt:lpstr>
      <vt:lpstr>Write, Edit, and Stop</vt:lpstr>
      <vt:lpstr>Write, Edit, and Stop</vt:lpstr>
      <vt:lpstr>And now we’re done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Write, Edit, and Stop</dc:title>
  <dc:creator>Sheila Deeth</dc:creator>
  <cp:lastModifiedBy>Sheila Deeth</cp:lastModifiedBy>
  <cp:revision>19</cp:revision>
  <dcterms:created xsi:type="dcterms:W3CDTF">2023-08-04T18:07:26Z</dcterms:created>
  <dcterms:modified xsi:type="dcterms:W3CDTF">2023-08-21T00:31:14Z</dcterms:modified>
</cp:coreProperties>
</file>